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96" r:id="rId3"/>
    <p:sldId id="298" r:id="rId4"/>
    <p:sldId id="297" r:id="rId5"/>
    <p:sldId id="308" r:id="rId6"/>
    <p:sldId id="299" r:id="rId7"/>
    <p:sldId id="300" r:id="rId8"/>
    <p:sldId id="301" r:id="rId9"/>
    <p:sldId id="302" r:id="rId10"/>
    <p:sldId id="303" r:id="rId11"/>
    <p:sldId id="307" r:id="rId12"/>
    <p:sldId id="304" r:id="rId13"/>
    <p:sldId id="312" r:id="rId14"/>
    <p:sldId id="313" r:id="rId15"/>
    <p:sldId id="306" r:id="rId16"/>
    <p:sldId id="311" r:id="rId17"/>
    <p:sldId id="314" r:id="rId18"/>
    <p:sldId id="315" r:id="rId19"/>
    <p:sldId id="316" r:id="rId20"/>
    <p:sldId id="317" r:id="rId21"/>
    <p:sldId id="318" r:id="rId22"/>
    <p:sldId id="322" r:id="rId23"/>
    <p:sldId id="319" r:id="rId24"/>
    <p:sldId id="321" r:id="rId25"/>
    <p:sldId id="320" r:id="rId26"/>
    <p:sldId id="324" r:id="rId27"/>
    <p:sldId id="325" r:id="rId28"/>
    <p:sldId id="326" r:id="rId29"/>
    <p:sldId id="327" r:id="rId30"/>
    <p:sldId id="323" r:id="rId31"/>
    <p:sldId id="262"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4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31" autoAdjust="0"/>
    <p:restoredTop sz="94953"/>
  </p:normalViewPr>
  <p:slideViewPr>
    <p:cSldViewPr snapToGrid="0">
      <p:cViewPr>
        <p:scale>
          <a:sx n="96" d="100"/>
          <a:sy n="96" d="100"/>
        </p:scale>
        <p:origin x="480" y="4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17/11/16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859484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137806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280602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1242483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1899718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158352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554012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6585591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smtClean="0">
                <a:solidFill>
                  <a:schemeClr val="tx1"/>
                </a:solidFill>
                <a:effectLst/>
                <a:latin typeface="+mn-lt"/>
                <a:ea typeface="+mn-ea"/>
                <a:cs typeface="+mn-cs"/>
              </a:rPr>
              <a:t>file-loader</a:t>
            </a:r>
            <a:r>
              <a:rPr lang="zh-CN" altLang="en-US" sz="1200" b="1"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解决引用路径的问题，拿</a:t>
            </a:r>
            <a:r>
              <a:rPr lang="en-US" altLang="zh-CN" sz="1200" b="0" i="0" kern="1200" dirty="0" smtClean="0">
                <a:solidFill>
                  <a:schemeClr val="tx1"/>
                </a:solidFill>
                <a:effectLst/>
                <a:latin typeface="+mn-lt"/>
                <a:ea typeface="+mn-ea"/>
                <a:cs typeface="+mn-cs"/>
              </a:rPr>
              <a:t>background</a:t>
            </a:r>
            <a:r>
              <a:rPr lang="zh-CN" altLang="en-US" sz="1200" b="0" i="0" kern="1200" dirty="0" smtClean="0">
                <a:solidFill>
                  <a:schemeClr val="tx1"/>
                </a:solidFill>
                <a:effectLst/>
                <a:latin typeface="+mn-lt"/>
                <a:ea typeface="+mn-ea"/>
                <a:cs typeface="+mn-cs"/>
              </a:rPr>
              <a:t>样式用</a:t>
            </a:r>
            <a:r>
              <a:rPr lang="en-US" altLang="zh-CN" sz="1200" b="0" i="0" kern="1200" dirty="0" err="1" smtClean="0">
                <a:solidFill>
                  <a:schemeClr val="tx1"/>
                </a:solidFill>
                <a:effectLst/>
                <a:latin typeface="+mn-lt"/>
                <a:ea typeface="+mn-ea"/>
                <a:cs typeface="+mn-cs"/>
              </a:rPr>
              <a:t>url</a:t>
            </a:r>
            <a:r>
              <a:rPr lang="zh-CN" altLang="en-US" sz="1200" b="0" i="0" kern="1200" dirty="0" smtClean="0">
                <a:solidFill>
                  <a:schemeClr val="tx1"/>
                </a:solidFill>
                <a:effectLst/>
                <a:latin typeface="+mn-lt"/>
                <a:ea typeface="+mn-ea"/>
                <a:cs typeface="+mn-cs"/>
              </a:rPr>
              <a:t>引入背景图来说，我们都知道，</a:t>
            </a:r>
            <a:r>
              <a:rPr lang="en-US" altLang="zh-CN" sz="1200" b="0" i="0" kern="1200" dirty="0" err="1" smtClean="0">
                <a:solidFill>
                  <a:schemeClr val="tx1"/>
                </a:solidFill>
                <a:effectLst/>
                <a:latin typeface="+mn-lt"/>
                <a:ea typeface="+mn-ea"/>
                <a:cs typeface="+mn-cs"/>
              </a:rPr>
              <a:t>webpack</a:t>
            </a:r>
            <a:r>
              <a:rPr lang="zh-CN" altLang="en-US" sz="1200" b="0" i="0" kern="1200" dirty="0" smtClean="0">
                <a:solidFill>
                  <a:schemeClr val="tx1"/>
                </a:solidFill>
                <a:effectLst/>
                <a:latin typeface="+mn-lt"/>
                <a:ea typeface="+mn-ea"/>
                <a:cs typeface="+mn-cs"/>
              </a:rPr>
              <a:t>最终会将各个模块打包成一个文件，因此我们样式中的</a:t>
            </a:r>
            <a:r>
              <a:rPr lang="en-US" altLang="zh-CN" sz="1200" b="0" i="0" kern="1200" dirty="0" err="1" smtClean="0">
                <a:solidFill>
                  <a:schemeClr val="tx1"/>
                </a:solidFill>
                <a:effectLst/>
                <a:latin typeface="+mn-lt"/>
                <a:ea typeface="+mn-ea"/>
                <a:cs typeface="+mn-cs"/>
              </a:rPr>
              <a:t>url</a:t>
            </a:r>
            <a:r>
              <a:rPr lang="zh-CN" altLang="en-US" sz="1200" b="0" i="0" kern="1200" dirty="0" smtClean="0">
                <a:solidFill>
                  <a:schemeClr val="tx1"/>
                </a:solidFill>
                <a:effectLst/>
                <a:latin typeface="+mn-lt"/>
                <a:ea typeface="+mn-ea"/>
                <a:cs typeface="+mn-cs"/>
              </a:rPr>
              <a:t>路径是相对入口</a:t>
            </a:r>
            <a:r>
              <a:rPr lang="en-US" altLang="zh-CN" sz="1200" b="0" i="0" kern="1200" dirty="0" smtClean="0">
                <a:solidFill>
                  <a:schemeClr val="tx1"/>
                </a:solidFill>
                <a:effectLst/>
                <a:latin typeface="+mn-lt"/>
                <a:ea typeface="+mn-ea"/>
                <a:cs typeface="+mn-cs"/>
              </a:rPr>
              <a:t>html</a:t>
            </a:r>
            <a:r>
              <a:rPr lang="zh-CN" altLang="en-US" sz="1200" b="0" i="0" kern="1200" dirty="0" smtClean="0">
                <a:solidFill>
                  <a:schemeClr val="tx1"/>
                </a:solidFill>
                <a:effectLst/>
                <a:latin typeface="+mn-lt"/>
                <a:ea typeface="+mn-ea"/>
                <a:cs typeface="+mn-cs"/>
              </a:rPr>
              <a:t>页面的，而不是相对于原始</a:t>
            </a:r>
            <a:r>
              <a:rPr lang="en-US" altLang="zh-CN" sz="1200" b="0" i="0" kern="1200" dirty="0" err="1" smtClean="0">
                <a:solidFill>
                  <a:schemeClr val="tx1"/>
                </a:solidFill>
                <a:effectLst/>
                <a:latin typeface="+mn-lt"/>
                <a:ea typeface="+mn-ea"/>
                <a:cs typeface="+mn-cs"/>
              </a:rPr>
              <a:t>css</a:t>
            </a:r>
            <a:r>
              <a:rPr lang="zh-CN" altLang="en-US" sz="1200" b="0" i="0" kern="1200" dirty="0" smtClean="0">
                <a:solidFill>
                  <a:schemeClr val="tx1"/>
                </a:solidFill>
                <a:effectLst/>
                <a:latin typeface="+mn-lt"/>
                <a:ea typeface="+mn-ea"/>
                <a:cs typeface="+mn-cs"/>
              </a:rPr>
              <a:t>文件所在的路径的。这就会导致图片引入失败。这个问题是用</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解决的，</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可以解析项目中的</a:t>
            </a:r>
            <a:r>
              <a:rPr lang="en-US" altLang="zh-CN" sz="1200" b="0" i="0" kern="1200" dirty="0" err="1" smtClean="0">
                <a:solidFill>
                  <a:schemeClr val="tx1"/>
                </a:solidFill>
                <a:effectLst/>
                <a:latin typeface="+mn-lt"/>
                <a:ea typeface="+mn-ea"/>
                <a:cs typeface="+mn-cs"/>
              </a:rPr>
              <a:t>url</a:t>
            </a:r>
            <a:r>
              <a:rPr lang="zh-CN" altLang="en-US" sz="1200" b="0" i="0" kern="1200" dirty="0" smtClean="0">
                <a:solidFill>
                  <a:schemeClr val="tx1"/>
                </a:solidFill>
                <a:effectLst/>
                <a:latin typeface="+mn-lt"/>
                <a:ea typeface="+mn-ea"/>
                <a:cs typeface="+mn-cs"/>
              </a:rPr>
              <a:t>引入（不仅限于</a:t>
            </a:r>
            <a:r>
              <a:rPr lang="en-US" altLang="zh-CN" sz="1200" b="0" i="0" kern="1200" dirty="0" err="1" smtClean="0">
                <a:solidFill>
                  <a:schemeClr val="tx1"/>
                </a:solidFill>
                <a:effectLst/>
                <a:latin typeface="+mn-lt"/>
                <a:ea typeface="+mn-ea"/>
                <a:cs typeface="+mn-cs"/>
              </a:rPr>
              <a:t>css</a:t>
            </a:r>
            <a:r>
              <a:rPr lang="zh-CN" altLang="en-US" sz="1200" b="0" i="0" kern="1200" dirty="0" smtClean="0">
                <a:solidFill>
                  <a:schemeClr val="tx1"/>
                </a:solidFill>
                <a:effectLst/>
                <a:latin typeface="+mn-lt"/>
                <a:ea typeface="+mn-ea"/>
                <a:cs typeface="+mn-cs"/>
              </a:rPr>
              <a:t>），根据我们的配置，将图片拷贝到相应的路径，再根据我们的配置，修改打包后文件引用路径，使之指向正确的文件。</a:t>
            </a:r>
          </a:p>
          <a:p>
            <a:r>
              <a:rPr lang="en-US" altLang="zh-CN" sz="1200" b="1" i="0" kern="1200" dirty="0" err="1" smtClean="0">
                <a:solidFill>
                  <a:schemeClr val="tx1"/>
                </a:solidFill>
                <a:effectLst/>
                <a:latin typeface="+mn-lt"/>
                <a:ea typeface="+mn-ea"/>
                <a:cs typeface="+mn-cs"/>
              </a:rPr>
              <a:t>url</a:t>
            </a:r>
            <a:r>
              <a:rPr lang="en-US" altLang="zh-CN" sz="1200" b="1" i="0" kern="1200" dirty="0" smtClean="0">
                <a:solidFill>
                  <a:schemeClr val="tx1"/>
                </a:solidFill>
                <a:effectLst/>
                <a:latin typeface="+mn-lt"/>
                <a:ea typeface="+mn-ea"/>
                <a:cs typeface="+mn-cs"/>
              </a:rPr>
              <a:t>-loader</a:t>
            </a:r>
            <a:r>
              <a:rPr lang="zh-CN" altLang="en-US" sz="1200" b="1"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如果图片较多，会发很多</a:t>
            </a:r>
            <a:r>
              <a:rPr lang="en-US" altLang="zh-CN" sz="1200" b="0" i="0" kern="1200" dirty="0" smtClean="0">
                <a:solidFill>
                  <a:schemeClr val="tx1"/>
                </a:solidFill>
                <a:effectLst/>
                <a:latin typeface="+mn-lt"/>
                <a:ea typeface="+mn-ea"/>
                <a:cs typeface="+mn-cs"/>
              </a:rPr>
              <a:t>http</a:t>
            </a:r>
            <a:r>
              <a:rPr lang="zh-CN" altLang="en-US" sz="1200" b="0" i="0" kern="1200" dirty="0" smtClean="0">
                <a:solidFill>
                  <a:schemeClr val="tx1"/>
                </a:solidFill>
                <a:effectLst/>
                <a:latin typeface="+mn-lt"/>
                <a:ea typeface="+mn-ea"/>
                <a:cs typeface="+mn-cs"/>
              </a:rPr>
              <a:t>请求，会降低页面性能。这个问题可以通过</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解决。</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会将引入的图片编码，生成</a:t>
            </a:r>
            <a:r>
              <a:rPr lang="en-US" altLang="zh-CN" sz="1200" b="0" i="0" kern="1200" dirty="0" err="1" smtClean="0">
                <a:solidFill>
                  <a:schemeClr val="tx1"/>
                </a:solidFill>
                <a:effectLst/>
                <a:latin typeface="+mn-lt"/>
                <a:ea typeface="+mn-ea"/>
                <a:cs typeface="+mn-cs"/>
              </a:rPr>
              <a:t>dataURl</a:t>
            </a:r>
            <a:r>
              <a:rPr lang="zh-CN" altLang="en-US" sz="1200" b="0" i="0" kern="1200" dirty="0" smtClean="0">
                <a:solidFill>
                  <a:schemeClr val="tx1"/>
                </a:solidFill>
                <a:effectLst/>
                <a:latin typeface="+mn-lt"/>
                <a:ea typeface="+mn-ea"/>
                <a:cs typeface="+mn-cs"/>
              </a:rPr>
              <a:t>。相当于把图片数据翻译成一串字符。再把这串字符打包到文件中，最终只需要引入这个文件就能访问图片了。当然，如果图片较大，编码会消耗性能。因此</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提供了一个</a:t>
            </a:r>
            <a:r>
              <a:rPr lang="en-US" altLang="zh-CN" sz="1200" b="0" i="0" kern="1200" dirty="0" smtClean="0">
                <a:solidFill>
                  <a:schemeClr val="tx1"/>
                </a:solidFill>
                <a:effectLst/>
                <a:latin typeface="+mn-lt"/>
                <a:ea typeface="+mn-ea"/>
                <a:cs typeface="+mn-cs"/>
              </a:rPr>
              <a:t>limit</a:t>
            </a:r>
            <a:r>
              <a:rPr lang="zh-CN" altLang="en-US" sz="1200" b="0" i="0" kern="1200" dirty="0" smtClean="0">
                <a:solidFill>
                  <a:schemeClr val="tx1"/>
                </a:solidFill>
                <a:effectLst/>
                <a:latin typeface="+mn-lt"/>
                <a:ea typeface="+mn-ea"/>
                <a:cs typeface="+mn-cs"/>
              </a:rPr>
              <a:t>参数，小于</a:t>
            </a:r>
            <a:r>
              <a:rPr lang="en-US" altLang="zh-CN" sz="1200" b="0" i="0" kern="1200" dirty="0" smtClean="0">
                <a:solidFill>
                  <a:schemeClr val="tx1"/>
                </a:solidFill>
                <a:effectLst/>
                <a:latin typeface="+mn-lt"/>
                <a:ea typeface="+mn-ea"/>
                <a:cs typeface="+mn-cs"/>
              </a:rPr>
              <a:t>limit</a:t>
            </a:r>
            <a:r>
              <a:rPr lang="zh-CN" altLang="en-US" sz="1200" b="0" i="0" kern="1200" dirty="0" smtClean="0">
                <a:solidFill>
                  <a:schemeClr val="tx1"/>
                </a:solidFill>
                <a:effectLst/>
                <a:latin typeface="+mn-lt"/>
                <a:ea typeface="+mn-ea"/>
                <a:cs typeface="+mn-cs"/>
              </a:rPr>
              <a:t>字节的文件会被转为</a:t>
            </a:r>
            <a:r>
              <a:rPr lang="en-US" altLang="zh-CN" sz="1200" b="0" i="0" kern="1200" dirty="0" err="1" smtClean="0">
                <a:solidFill>
                  <a:schemeClr val="tx1"/>
                </a:solidFill>
                <a:effectLst/>
                <a:latin typeface="+mn-lt"/>
                <a:ea typeface="+mn-ea"/>
                <a:cs typeface="+mn-cs"/>
              </a:rPr>
              <a:t>DataURl</a:t>
            </a:r>
            <a:r>
              <a:rPr lang="zh-CN" altLang="en-US" sz="1200" b="0" i="0" kern="1200" dirty="0" smtClean="0">
                <a:solidFill>
                  <a:schemeClr val="tx1"/>
                </a:solidFill>
                <a:effectLst/>
                <a:latin typeface="+mn-lt"/>
                <a:ea typeface="+mn-ea"/>
                <a:cs typeface="+mn-cs"/>
              </a:rPr>
              <a:t>，大于</a:t>
            </a:r>
            <a:r>
              <a:rPr lang="en-US" altLang="zh-CN" sz="1200" b="0" i="0" kern="1200" dirty="0" smtClean="0">
                <a:solidFill>
                  <a:schemeClr val="tx1"/>
                </a:solidFill>
                <a:effectLst/>
                <a:latin typeface="+mn-lt"/>
                <a:ea typeface="+mn-ea"/>
                <a:cs typeface="+mn-cs"/>
              </a:rPr>
              <a:t>limit</a:t>
            </a:r>
            <a:r>
              <a:rPr lang="zh-CN" altLang="en-US" sz="1200" b="0" i="0" kern="1200" dirty="0" smtClean="0">
                <a:solidFill>
                  <a:schemeClr val="tx1"/>
                </a:solidFill>
                <a:effectLst/>
                <a:latin typeface="+mn-lt"/>
                <a:ea typeface="+mn-ea"/>
                <a:cs typeface="+mn-cs"/>
              </a:rPr>
              <a:t>的还会使用</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进行</a:t>
            </a:r>
            <a:r>
              <a:rPr lang="en-US" altLang="zh-CN" sz="1200" b="0" i="0" kern="1200" dirty="0" smtClean="0">
                <a:solidFill>
                  <a:schemeClr val="tx1"/>
                </a:solidFill>
                <a:effectLst/>
                <a:latin typeface="+mn-lt"/>
                <a:ea typeface="+mn-ea"/>
                <a:cs typeface="+mn-cs"/>
              </a:rPr>
              <a:t>copy</a:t>
            </a:r>
            <a:r>
              <a:rPr lang="zh-CN" altLang="en-US" sz="1200" b="0" i="0" kern="1200" dirty="0" smtClean="0">
                <a:solidFill>
                  <a:schemeClr val="tx1"/>
                </a:solidFill>
                <a:effectLst/>
                <a:latin typeface="+mn-lt"/>
                <a:ea typeface="+mn-ea"/>
                <a:cs typeface="+mn-cs"/>
              </a:rPr>
              <a:t>。</a:t>
            </a:r>
          </a:p>
          <a:p>
            <a:endParaRPr lang="en-US" altLang="zh-CN" dirty="0" smtClean="0"/>
          </a:p>
          <a:p>
            <a:r>
              <a:rPr lang="zh-CN" altLang="en-US" sz="1200" b="0" i="0" kern="1200" dirty="0" smtClean="0">
                <a:solidFill>
                  <a:schemeClr val="tx1"/>
                </a:solidFill>
                <a:effectLst/>
                <a:latin typeface="+mn-lt"/>
                <a:ea typeface="+mn-ea"/>
                <a:cs typeface="+mn-cs"/>
              </a:rPr>
              <a:t>我们并没有在</a:t>
            </a:r>
            <a:r>
              <a:rPr lang="en-US" altLang="zh-CN" sz="1200" b="0" i="0" kern="1200" dirty="0" err="1" smtClean="0">
                <a:solidFill>
                  <a:schemeClr val="tx1"/>
                </a:solidFill>
                <a:effectLst/>
                <a:latin typeface="+mn-lt"/>
                <a:ea typeface="+mn-ea"/>
                <a:cs typeface="+mn-cs"/>
              </a:rPr>
              <a:t>webpack.config.js</a:t>
            </a:r>
            <a:r>
              <a:rPr lang="zh-CN" altLang="en-US" sz="1200" b="0" i="0" kern="1200" dirty="0" smtClean="0">
                <a:solidFill>
                  <a:schemeClr val="tx1"/>
                </a:solidFill>
                <a:effectLst/>
                <a:latin typeface="+mn-lt"/>
                <a:ea typeface="+mn-ea"/>
                <a:cs typeface="+mn-cs"/>
              </a:rPr>
              <a:t>中使用</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，但是依然打包成功了。我们需要了解</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和</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的关系。</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是什么关系呢？简答地说，</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封装了</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不依赖于</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，即使用</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时，只需要安装</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即可，不需要安装</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，因为</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内置了</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。通过上面的介绍，我们可以看到，</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工作分两种情况：</a:t>
            </a:r>
          </a:p>
          <a:p>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文件大小</a:t>
            </a:r>
            <a:r>
              <a:rPr lang="zh-CN" altLang="en-US" sz="1200" b="1" i="0" kern="1200" dirty="0" smtClean="0">
                <a:solidFill>
                  <a:schemeClr val="tx1"/>
                </a:solidFill>
                <a:effectLst/>
                <a:latin typeface="+mn-lt"/>
                <a:ea typeface="+mn-ea"/>
                <a:cs typeface="+mn-cs"/>
              </a:rPr>
              <a:t>小于</a:t>
            </a:r>
            <a:r>
              <a:rPr lang="en-US" altLang="zh-CN" sz="1200" b="0" i="0" kern="1200" dirty="0" smtClean="0">
                <a:solidFill>
                  <a:schemeClr val="tx1"/>
                </a:solidFill>
                <a:effectLst/>
                <a:latin typeface="+mn-lt"/>
                <a:ea typeface="+mn-ea"/>
                <a:cs typeface="+mn-cs"/>
              </a:rPr>
              <a:t>limit</a:t>
            </a:r>
            <a:r>
              <a:rPr lang="zh-CN" altLang="en-US" sz="1200" b="0" i="0" kern="1200" dirty="0" smtClean="0">
                <a:solidFill>
                  <a:schemeClr val="tx1"/>
                </a:solidFill>
                <a:effectLst/>
                <a:latin typeface="+mn-lt"/>
                <a:ea typeface="+mn-ea"/>
                <a:cs typeface="+mn-cs"/>
              </a:rPr>
              <a:t>参数，</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将会把文件转为</a:t>
            </a:r>
            <a:r>
              <a:rPr lang="en-US" altLang="zh-CN" sz="1200" b="0" i="0" kern="1200" dirty="0" err="1" smtClean="0">
                <a:solidFill>
                  <a:schemeClr val="tx1"/>
                </a:solidFill>
                <a:effectLst/>
                <a:latin typeface="+mn-lt"/>
                <a:ea typeface="+mn-ea"/>
                <a:cs typeface="+mn-cs"/>
              </a:rPr>
              <a:t>DataURL</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Base64</a:t>
            </a:r>
            <a:r>
              <a:rPr lang="zh-CN" altLang="en-US" sz="1200" b="0" i="0" kern="1200" dirty="0" smtClean="0">
                <a:solidFill>
                  <a:schemeClr val="tx1"/>
                </a:solidFill>
                <a:effectLst/>
                <a:latin typeface="+mn-lt"/>
                <a:ea typeface="+mn-ea"/>
                <a:cs typeface="+mn-cs"/>
              </a:rPr>
              <a:t>格式）；</a:t>
            </a:r>
          </a:p>
          <a:p>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文件大小</a:t>
            </a:r>
            <a:r>
              <a:rPr lang="zh-CN" altLang="en-US" sz="1200" b="1" i="0" kern="1200" dirty="0" smtClean="0">
                <a:solidFill>
                  <a:schemeClr val="tx1"/>
                </a:solidFill>
                <a:effectLst/>
                <a:latin typeface="+mn-lt"/>
                <a:ea typeface="+mn-ea"/>
                <a:cs typeface="+mn-cs"/>
              </a:rPr>
              <a:t>大于</a:t>
            </a:r>
            <a:r>
              <a:rPr lang="en-US" altLang="zh-CN" sz="1200" b="0" i="0" kern="1200" dirty="0" smtClean="0">
                <a:solidFill>
                  <a:schemeClr val="tx1"/>
                </a:solidFill>
                <a:effectLst/>
                <a:latin typeface="+mn-lt"/>
                <a:ea typeface="+mn-ea"/>
                <a:cs typeface="+mn-cs"/>
              </a:rPr>
              <a:t>limit</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会调用</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进行处理，参数也会直接传给</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也就是说，其实我们只安装一个</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就可以了。但是为了以后的操作方便，我们这里就顺便安装上</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a:t>
            </a:r>
          </a:p>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805710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4666241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18510084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682161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21455387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1500447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1644079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15343103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8903936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494622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14090173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1659286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15186462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14939660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650775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14787033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463055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480895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1494635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812905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1239016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1565295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2050492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17/11/16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t>17/11/16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17/11/16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17/11/16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t>17/11/16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t>17/11/16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t>17/11/16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17/11/16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17/11/16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17/11/16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17/11/16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jp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hyperlink" Target="https://github.com/wzsxyz/html-withimg-loader" TargetMode="External"/><Relationship Id="rId5" Type="http://schemas.openxmlformats.org/officeDocument/2006/relationships/image" Target="../media/image23.png"/><Relationship Id="rId6"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hyperlink" Target="https://github.com/postcss/postcss-loader" TargetMode="External"/><Relationship Id="rId5" Type="http://schemas.openxmlformats.org/officeDocument/2006/relationships/image" Target="../media/image28.png"/><Relationship Id="rId6"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jpeg"/></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47.png"/><Relationship Id="rId5"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jpe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hyperlink" Target="http://webpack.js.org/" TargetMode="External"/><Relationship Id="rId5" Type="http://schemas.openxmlformats.org/officeDocument/2006/relationships/hyperlink" Target="https://doc.webpack-china.org/" TargetMode="Externa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kau-ui-kit-1副本"/>
          <p:cNvPicPr>
            <a:picLocks noChangeAspect="1"/>
          </p:cNvPicPr>
          <p:nvPr/>
        </p:nvPicPr>
        <p:blipFill>
          <a:blip r:embed="rId3"/>
          <a:srcRect t="3757" b="20427"/>
          <a:stretch>
            <a:fillRect/>
          </a:stretch>
        </p:blipFill>
        <p:spPr>
          <a:xfrm>
            <a:off x="1067435" y="0"/>
            <a:ext cx="10057765" cy="6842760"/>
          </a:xfrm>
          <a:prstGeom prst="rect">
            <a:avLst/>
          </a:prstGeom>
        </p:spPr>
      </p:pic>
      <p:sp>
        <p:nvSpPr>
          <p:cNvPr id="5" name="矩形 4"/>
          <p:cNvSpPr/>
          <p:nvPr/>
        </p:nvSpPr>
        <p:spPr>
          <a:xfrm>
            <a:off x="-55880" y="-19050"/>
            <a:ext cx="560705" cy="6878320"/>
          </a:xfrm>
          <a:prstGeom prst="rect">
            <a:avLst/>
          </a:prstGeom>
          <a:solidFill>
            <a:srgbClr val="33344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628120" y="-35560"/>
            <a:ext cx="560705" cy="6878320"/>
          </a:xfrm>
          <a:prstGeom prst="rect">
            <a:avLst/>
          </a:prstGeom>
          <a:solidFill>
            <a:srgbClr val="33344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346892" y="3584742"/>
            <a:ext cx="3498850" cy="830997"/>
          </a:xfrm>
          <a:prstGeom prst="rect">
            <a:avLst/>
          </a:prstGeom>
          <a:noFill/>
        </p:spPr>
        <p:txBody>
          <a:bodyPr wrap="square" rtlCol="0">
            <a:spAutoFit/>
          </a:bodyPr>
          <a:lstStyle/>
          <a:p>
            <a:pPr algn="ctr"/>
            <a:endParaRPr lang="zh-CN" altLang="en-US" sz="4800" b="1" dirty="0">
              <a:solidFill>
                <a:schemeClr val="bg1"/>
              </a:solidFill>
              <a:latin typeface="黑体" charset="0"/>
              <a:ea typeface="黑体" charset="0"/>
            </a:endParaRPr>
          </a:p>
        </p:txBody>
      </p:sp>
      <p:sp>
        <p:nvSpPr>
          <p:cNvPr id="4" name="文本框 3"/>
          <p:cNvSpPr txBox="1"/>
          <p:nvPr/>
        </p:nvSpPr>
        <p:spPr>
          <a:xfrm>
            <a:off x="5207317" y="5046996"/>
            <a:ext cx="1778000" cy="584775"/>
          </a:xfrm>
          <a:prstGeom prst="rect">
            <a:avLst/>
          </a:prstGeom>
          <a:noFill/>
        </p:spPr>
        <p:txBody>
          <a:bodyPr wrap="square" rtlCol="0">
            <a:spAutoFit/>
          </a:bodyPr>
          <a:lstStyle/>
          <a:p>
            <a:pPr algn="ctr"/>
            <a:r>
              <a:rPr kumimoji="1" lang="zh-CN" altLang="en-US" sz="3200" b="1" dirty="0" smtClean="0">
                <a:latin typeface="STXingkai" charset="-122"/>
                <a:ea typeface="STXingkai" charset="-122"/>
                <a:cs typeface="STXingkai" charset="-122"/>
              </a:rPr>
              <a:t>谢成</a:t>
            </a:r>
            <a:endParaRPr kumimoji="1" lang="zh-CN" altLang="en-US" sz="3200" b="1" dirty="0">
              <a:latin typeface="STXingkai" charset="-122"/>
              <a:ea typeface="STXingkai" charset="-122"/>
              <a:cs typeface="STXingkai" charset="-122"/>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7445" y="319138"/>
            <a:ext cx="1659438" cy="1362662"/>
          </a:xfrm>
          <a:prstGeom prst="rect">
            <a:avLst/>
          </a:prstGeom>
        </p:spPr>
      </p:pic>
      <p:pic>
        <p:nvPicPr>
          <p:cNvPr id="10" name="图片 9"/>
          <p:cNvPicPr>
            <a:picLocks noChangeAspect="1"/>
          </p:cNvPicPr>
          <p:nvPr/>
        </p:nvPicPr>
        <p:blipFill>
          <a:blip r:embed="rId5"/>
          <a:stretch>
            <a:fillRect/>
          </a:stretch>
        </p:blipFill>
        <p:spPr>
          <a:xfrm>
            <a:off x="4861388" y="1509905"/>
            <a:ext cx="2410168" cy="3404758"/>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zh-CN" altLang="en-US" sz="3200" b="1" dirty="0" smtClean="0"/>
              <a:t>服务与热更新</a:t>
            </a:r>
            <a:r>
              <a:rPr lang="en-US" altLang="zh-CN" sz="3200" b="1" dirty="0"/>
              <a:t>2</a:t>
            </a:r>
          </a:p>
        </p:txBody>
      </p:sp>
      <p:sp>
        <p:nvSpPr>
          <p:cNvPr id="3" name="文本框 2"/>
          <p:cNvSpPr txBox="1"/>
          <p:nvPr/>
        </p:nvSpPr>
        <p:spPr>
          <a:xfrm>
            <a:off x="285008" y="867410"/>
            <a:ext cx="11649693" cy="584775"/>
          </a:xfrm>
          <a:prstGeom prst="rect">
            <a:avLst/>
          </a:prstGeom>
          <a:noFill/>
        </p:spPr>
        <p:txBody>
          <a:bodyPr wrap="square" rtlCol="0">
            <a:spAutoFit/>
          </a:bodyPr>
          <a:lstStyle/>
          <a:p>
            <a:r>
              <a:rPr lang="en-US" altLang="zh-CN" sz="3200" b="1" dirty="0" err="1"/>
              <a:t>p</a:t>
            </a:r>
            <a:r>
              <a:rPr lang="en-US" altLang="zh-CN" sz="3200" b="1" dirty="0" err="1" smtClean="0"/>
              <a:t>ackage.json</a:t>
            </a:r>
            <a:endParaRPr lang="zh-CN" altLang="en-US" sz="3200" b="1" dirty="0"/>
          </a:p>
        </p:txBody>
      </p:sp>
      <p:sp>
        <p:nvSpPr>
          <p:cNvPr id="8" name="文本框 7"/>
          <p:cNvSpPr txBox="1"/>
          <p:nvPr/>
        </p:nvSpPr>
        <p:spPr>
          <a:xfrm>
            <a:off x="380207" y="3004574"/>
            <a:ext cx="10765284" cy="3108543"/>
          </a:xfrm>
          <a:prstGeom prst="rect">
            <a:avLst/>
          </a:prstGeom>
          <a:noFill/>
        </p:spPr>
        <p:txBody>
          <a:bodyPr wrap="square" rtlCol="0">
            <a:spAutoFit/>
          </a:bodyPr>
          <a:lstStyle/>
          <a:p>
            <a:r>
              <a:rPr lang="en-US" altLang="zh-CN" sz="2800" dirty="0" err="1" smtClean="0"/>
              <a:t>npm</a:t>
            </a:r>
            <a:r>
              <a:rPr lang="en-US" altLang="zh-CN" sz="2800" dirty="0" smtClean="0"/>
              <a:t> run server</a:t>
            </a:r>
          </a:p>
          <a:p>
            <a:endParaRPr lang="en-US" altLang="zh-CN" sz="2800" dirty="0"/>
          </a:p>
          <a:p>
            <a:r>
              <a:rPr lang="zh-CN" altLang="en-US" sz="2800" dirty="0" smtClean="0"/>
              <a:t>注意：</a:t>
            </a:r>
            <a:endParaRPr lang="en-US" altLang="zh-CN" sz="2800" dirty="0" smtClean="0"/>
          </a:p>
          <a:p>
            <a:pPr marL="514350" indent="-514350">
              <a:buFont typeface="+mj-ea"/>
              <a:buAutoNum type="circleNumDbPlain"/>
            </a:pPr>
            <a:r>
              <a:rPr lang="en-US" altLang="zh-CN" sz="2800" dirty="0" smtClean="0"/>
              <a:t>server</a:t>
            </a:r>
            <a:r>
              <a:rPr lang="zh-CN" altLang="en-US" sz="2800" dirty="0" smtClean="0"/>
              <a:t>可以改</a:t>
            </a:r>
            <a:endParaRPr lang="en-US" altLang="zh-CN" sz="2800" dirty="0"/>
          </a:p>
          <a:p>
            <a:pPr marL="514350" indent="-514350">
              <a:buFont typeface="+mj-ea"/>
              <a:buAutoNum type="circleNumDbPlain"/>
            </a:pPr>
            <a:r>
              <a:rPr lang="en-US" altLang="zh-CN" sz="2800" dirty="0" smtClean="0"/>
              <a:t>webpackV3.5</a:t>
            </a:r>
            <a:r>
              <a:rPr lang="zh-CN" altLang="en-US" sz="2800" dirty="0" smtClean="0"/>
              <a:t>以后的版本直接支持热更新，之前的版本需要另配置</a:t>
            </a:r>
            <a:endParaRPr lang="en-US" altLang="zh-CN" sz="2800" dirty="0" smtClean="0"/>
          </a:p>
          <a:p>
            <a:endParaRPr kumimoji="1" lang="en-US" altLang="zh-CN" sz="2800" dirty="0"/>
          </a:p>
        </p:txBody>
      </p:sp>
      <p:pic>
        <p:nvPicPr>
          <p:cNvPr id="2" name="图片 1"/>
          <p:cNvPicPr>
            <a:picLocks noChangeAspect="1"/>
          </p:cNvPicPr>
          <p:nvPr/>
        </p:nvPicPr>
        <p:blipFill>
          <a:blip r:embed="rId4"/>
          <a:stretch>
            <a:fillRect/>
          </a:stretch>
        </p:blipFill>
        <p:spPr>
          <a:xfrm>
            <a:off x="380207" y="1808351"/>
            <a:ext cx="5905500" cy="1117600"/>
          </a:xfrm>
          <a:prstGeom prst="rect">
            <a:avLst/>
          </a:prstGeom>
        </p:spPr>
      </p:pic>
    </p:spTree>
    <p:extLst>
      <p:ext uri="{BB962C8B-B14F-4D97-AF65-F5344CB8AC3E}">
        <p14:creationId xmlns:p14="http://schemas.microsoft.com/office/powerpoint/2010/main" val="16798505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smtClean="0"/>
              <a:t>HTML</a:t>
            </a:r>
            <a:r>
              <a:rPr lang="zh-CN" altLang="en-US" sz="3200" b="1" dirty="0" smtClean="0"/>
              <a:t>文件打包</a:t>
            </a:r>
            <a:endParaRPr lang="en-US" altLang="zh-CN" sz="3200" b="1" dirty="0"/>
          </a:p>
        </p:txBody>
      </p:sp>
      <p:sp>
        <p:nvSpPr>
          <p:cNvPr id="3" name="文本框 2"/>
          <p:cNvSpPr txBox="1"/>
          <p:nvPr/>
        </p:nvSpPr>
        <p:spPr>
          <a:xfrm>
            <a:off x="285008" y="867410"/>
            <a:ext cx="11649693" cy="584775"/>
          </a:xfrm>
          <a:prstGeom prst="rect">
            <a:avLst/>
          </a:prstGeom>
          <a:noFill/>
        </p:spPr>
        <p:txBody>
          <a:bodyPr wrap="square" rtlCol="0">
            <a:spAutoFit/>
          </a:bodyPr>
          <a:lstStyle/>
          <a:p>
            <a:r>
              <a:rPr lang="en-US" altLang="zh-CN" sz="3200" dirty="0" err="1"/>
              <a:t>npm</a:t>
            </a:r>
            <a:r>
              <a:rPr lang="en-US" altLang="zh-CN" sz="3200" dirty="0"/>
              <a:t> install html-</a:t>
            </a:r>
            <a:r>
              <a:rPr lang="en-US" altLang="zh-CN" sz="3200" dirty="0" err="1"/>
              <a:t>webpack</a:t>
            </a:r>
            <a:r>
              <a:rPr lang="en-US" altLang="zh-CN" sz="3200" dirty="0"/>
              <a:t>-plugin --</a:t>
            </a:r>
            <a:r>
              <a:rPr lang="en-US" altLang="zh-CN" sz="3200" dirty="0" smtClean="0"/>
              <a:t>save-dev</a:t>
            </a:r>
          </a:p>
        </p:txBody>
      </p:sp>
      <p:sp>
        <p:nvSpPr>
          <p:cNvPr id="20" name="文本框 19"/>
          <p:cNvSpPr txBox="1"/>
          <p:nvPr/>
        </p:nvSpPr>
        <p:spPr>
          <a:xfrm>
            <a:off x="7585413" y="2187374"/>
            <a:ext cx="4560093" cy="3539430"/>
          </a:xfrm>
          <a:prstGeom prst="rect">
            <a:avLst/>
          </a:prstGeom>
          <a:noFill/>
        </p:spPr>
        <p:txBody>
          <a:bodyPr wrap="square" rtlCol="0">
            <a:spAutoFit/>
          </a:bodyPr>
          <a:lstStyle/>
          <a:p>
            <a:pPr marL="457200" indent="-457200">
              <a:buFont typeface="Arial" charset="0"/>
              <a:buChar char="•"/>
            </a:pPr>
            <a:r>
              <a:rPr lang="en-US" altLang="zh-CN" sz="2800" dirty="0"/>
              <a:t>minify</a:t>
            </a:r>
            <a:r>
              <a:rPr lang="zh-CN" altLang="en-US" sz="2800" dirty="0"/>
              <a:t>：是对</a:t>
            </a:r>
            <a:r>
              <a:rPr lang="en-US" altLang="zh-CN" sz="2800" dirty="0"/>
              <a:t>html</a:t>
            </a:r>
            <a:r>
              <a:rPr lang="zh-CN" altLang="en-US" sz="2800" dirty="0"/>
              <a:t>文件进行</a:t>
            </a:r>
            <a:r>
              <a:rPr lang="zh-CN" altLang="en-US" sz="2800" dirty="0" smtClean="0"/>
              <a:t>压缩，去掉属性</a:t>
            </a:r>
            <a:r>
              <a:rPr lang="zh-CN" altLang="en-US" sz="2800" dirty="0"/>
              <a:t>的双引</a:t>
            </a:r>
            <a:r>
              <a:rPr lang="zh-CN" altLang="en-US" sz="2800" dirty="0" smtClean="0"/>
              <a:t>号</a:t>
            </a:r>
            <a:endParaRPr lang="zh-CN" altLang="en-US" sz="2800" dirty="0"/>
          </a:p>
          <a:p>
            <a:pPr marL="457200" indent="-457200">
              <a:buFont typeface="Arial" charset="0"/>
              <a:buChar char="•"/>
            </a:pPr>
            <a:r>
              <a:rPr lang="en-US" altLang="zh-CN" sz="2800" dirty="0"/>
              <a:t>hash</a:t>
            </a:r>
            <a:r>
              <a:rPr lang="zh-CN" altLang="en-US" sz="2800" dirty="0"/>
              <a:t>：为了开发中</a:t>
            </a:r>
            <a:r>
              <a:rPr lang="en-US" altLang="zh-CN" sz="2800" dirty="0" err="1"/>
              <a:t>js</a:t>
            </a:r>
            <a:r>
              <a:rPr lang="zh-CN" altLang="en-US" sz="2800" dirty="0"/>
              <a:t>有缓存效果，所以加入</a:t>
            </a:r>
            <a:r>
              <a:rPr lang="en-US" altLang="zh-CN" sz="2800" dirty="0"/>
              <a:t>hash</a:t>
            </a:r>
            <a:r>
              <a:rPr lang="zh-CN" altLang="en-US" sz="2800" dirty="0"/>
              <a:t>，这样可以有效避免缓存</a:t>
            </a:r>
            <a:r>
              <a:rPr lang="en-US" altLang="zh-CN" sz="2800" dirty="0" smtClean="0"/>
              <a:t>JS</a:t>
            </a:r>
            <a:endParaRPr lang="zh-CN" altLang="en-US" sz="2800" dirty="0"/>
          </a:p>
          <a:p>
            <a:pPr marL="457200" indent="-457200">
              <a:buFont typeface="Arial" charset="0"/>
              <a:buChar char="•"/>
            </a:pPr>
            <a:r>
              <a:rPr lang="en-US" altLang="zh-CN" sz="2800" dirty="0"/>
              <a:t>template</a:t>
            </a:r>
            <a:r>
              <a:rPr lang="zh-CN" altLang="en-US" sz="2800" dirty="0"/>
              <a:t>：是要打包的</a:t>
            </a:r>
            <a:r>
              <a:rPr lang="en-US" altLang="zh-CN" sz="2800" dirty="0"/>
              <a:t>html</a:t>
            </a:r>
            <a:r>
              <a:rPr lang="zh-CN" altLang="en-US" sz="2800" dirty="0"/>
              <a:t>模版路径和文件</a:t>
            </a:r>
            <a:r>
              <a:rPr lang="zh-CN" altLang="en-US" sz="2800" dirty="0" smtClean="0"/>
              <a:t>名称</a:t>
            </a:r>
            <a:endParaRPr lang="zh-CN" altLang="en-US" sz="2800" dirty="0"/>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207" y="1710588"/>
            <a:ext cx="8128000" cy="368300"/>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207" y="2337291"/>
            <a:ext cx="7251700" cy="4165600"/>
          </a:xfrm>
          <a:prstGeom prst="rect">
            <a:avLst/>
          </a:prstGeom>
        </p:spPr>
      </p:pic>
    </p:spTree>
    <p:extLst>
      <p:ext uri="{BB962C8B-B14F-4D97-AF65-F5344CB8AC3E}">
        <p14:creationId xmlns:p14="http://schemas.microsoft.com/office/powerpoint/2010/main" val="16011995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smtClean="0"/>
              <a:t>CSS</a:t>
            </a:r>
            <a:r>
              <a:rPr lang="zh-CN" altLang="en-US" sz="3200" b="1" dirty="0" smtClean="0"/>
              <a:t>文件打包</a:t>
            </a:r>
            <a:endParaRPr lang="en-US" altLang="zh-CN" sz="3200" b="1" dirty="0"/>
          </a:p>
        </p:txBody>
      </p:sp>
      <p:sp>
        <p:nvSpPr>
          <p:cNvPr id="3" name="文本框 2"/>
          <p:cNvSpPr txBox="1"/>
          <p:nvPr/>
        </p:nvSpPr>
        <p:spPr>
          <a:xfrm>
            <a:off x="285008" y="867410"/>
            <a:ext cx="11545042" cy="2554545"/>
          </a:xfrm>
          <a:prstGeom prst="rect">
            <a:avLst/>
          </a:prstGeom>
          <a:noFill/>
        </p:spPr>
        <p:txBody>
          <a:bodyPr wrap="square" rtlCol="0">
            <a:spAutoFit/>
          </a:bodyPr>
          <a:lstStyle/>
          <a:p>
            <a:r>
              <a:rPr lang="zh-CN" altLang="en-US" sz="3200" b="1" dirty="0" smtClean="0"/>
              <a:t>在入口</a:t>
            </a:r>
            <a:r>
              <a:rPr lang="en-US" altLang="zh-CN" sz="3200" b="1" dirty="0" err="1" smtClean="0"/>
              <a:t>js</a:t>
            </a:r>
            <a:r>
              <a:rPr lang="zh-CN" altLang="en-US" sz="3200" b="1" dirty="0" smtClean="0"/>
              <a:t>文件中：</a:t>
            </a:r>
            <a:r>
              <a:rPr lang="en-US" altLang="zh-CN" sz="3200" b="1" dirty="0" smtClean="0"/>
              <a:t> import </a:t>
            </a:r>
            <a:r>
              <a:rPr lang="en-US" altLang="zh-CN" sz="3200" b="1" dirty="0" err="1"/>
              <a:t>css</a:t>
            </a:r>
            <a:r>
              <a:rPr lang="en-US" altLang="zh-CN" sz="3200" b="1" dirty="0"/>
              <a:t> from './</a:t>
            </a:r>
            <a:r>
              <a:rPr lang="en-US" altLang="zh-CN" sz="3200" b="1" dirty="0" err="1"/>
              <a:t>css</a:t>
            </a:r>
            <a:r>
              <a:rPr lang="en-US" altLang="zh-CN" sz="3200" b="1" dirty="0"/>
              <a:t>/</a:t>
            </a:r>
            <a:r>
              <a:rPr lang="en-US" altLang="zh-CN" sz="3200" b="1" dirty="0" err="1"/>
              <a:t>index.css</a:t>
            </a:r>
            <a:r>
              <a:rPr lang="en-US" altLang="zh-CN" sz="3200" b="1" dirty="0" smtClean="0"/>
              <a:t>';</a:t>
            </a:r>
          </a:p>
          <a:p>
            <a:r>
              <a:rPr lang="en-US" altLang="zh-CN" sz="3200" b="1" dirty="0" smtClean="0"/>
              <a:t>style-loader</a:t>
            </a:r>
            <a:r>
              <a:rPr lang="zh-CN" altLang="en-US" sz="3200" b="1" dirty="0" smtClean="0"/>
              <a:t>：用</a:t>
            </a:r>
            <a:r>
              <a:rPr lang="zh-CN" altLang="en-US" sz="3200" b="1" dirty="0"/>
              <a:t>来处理</a:t>
            </a:r>
            <a:r>
              <a:rPr lang="en-US" altLang="zh-CN" sz="3200" b="1" dirty="0" err="1"/>
              <a:t>css</a:t>
            </a:r>
            <a:r>
              <a:rPr lang="zh-CN" altLang="en-US" sz="3200" b="1" dirty="0"/>
              <a:t>文件中的</a:t>
            </a:r>
            <a:r>
              <a:rPr lang="en-US" altLang="zh-CN" sz="3200" b="1" dirty="0" err="1"/>
              <a:t>url</a:t>
            </a:r>
            <a:r>
              <a:rPr lang="en-US" altLang="zh-CN" sz="3200" b="1" dirty="0"/>
              <a:t>()</a:t>
            </a:r>
            <a:r>
              <a:rPr lang="zh-CN" altLang="en-US" sz="3200" b="1" dirty="0" smtClean="0"/>
              <a:t>等，</a:t>
            </a:r>
            <a:r>
              <a:rPr lang="en-US" altLang="zh-CN" sz="3200" b="1" dirty="0" err="1" smtClean="0"/>
              <a:t>url</a:t>
            </a:r>
            <a:r>
              <a:rPr lang="zh-CN" altLang="en-US" sz="3200" b="1" dirty="0" smtClean="0"/>
              <a:t>挂在到</a:t>
            </a:r>
            <a:r>
              <a:rPr lang="en-US" altLang="zh-CN" sz="3200" b="1" dirty="0" err="1" smtClean="0"/>
              <a:t>js</a:t>
            </a:r>
            <a:r>
              <a:rPr lang="zh-CN" altLang="en-US" sz="3200" b="1" dirty="0" smtClean="0"/>
              <a:t>中</a:t>
            </a:r>
            <a:endParaRPr lang="en-US" altLang="zh-CN" sz="3200" b="1" dirty="0" smtClean="0"/>
          </a:p>
          <a:p>
            <a:r>
              <a:rPr lang="en-US" altLang="zh-CN" sz="3200" b="1" dirty="0" err="1" smtClean="0"/>
              <a:t>css</a:t>
            </a:r>
            <a:r>
              <a:rPr lang="en-US" altLang="zh-CN" sz="3200" b="1" dirty="0" smtClean="0"/>
              <a:t>-loader</a:t>
            </a:r>
            <a:r>
              <a:rPr lang="zh-CN" altLang="en-US" sz="3200" b="1" dirty="0" smtClean="0"/>
              <a:t>：用</a:t>
            </a:r>
            <a:r>
              <a:rPr lang="zh-CN" altLang="en-US" sz="3200" b="1" dirty="0"/>
              <a:t>来将</a:t>
            </a:r>
            <a:r>
              <a:rPr lang="en-US" altLang="zh-CN" sz="3200" b="1" dirty="0" err="1"/>
              <a:t>css</a:t>
            </a:r>
            <a:r>
              <a:rPr lang="zh-CN" altLang="en-US" sz="3200" b="1" dirty="0"/>
              <a:t>插入到页面的</a:t>
            </a:r>
            <a:r>
              <a:rPr lang="en-US" altLang="zh-CN" sz="3200" b="1" dirty="0"/>
              <a:t>style</a:t>
            </a:r>
            <a:r>
              <a:rPr lang="zh-CN" altLang="en-US" sz="3200" b="1" dirty="0" smtClean="0"/>
              <a:t>标签</a:t>
            </a:r>
            <a:endParaRPr lang="en-US" altLang="zh-CN" sz="3200" b="1" dirty="0"/>
          </a:p>
          <a:p>
            <a:r>
              <a:rPr lang="zh-CN" altLang="en-US" sz="3200" b="1" dirty="0" smtClean="0"/>
              <a:t>安装</a:t>
            </a:r>
            <a:r>
              <a:rPr lang="en-US" altLang="zh-CN" sz="3200" b="1" dirty="0" smtClean="0"/>
              <a:t>style-loader</a:t>
            </a:r>
            <a:r>
              <a:rPr lang="zh-CN" altLang="en-US" sz="3200" b="1" dirty="0" smtClean="0"/>
              <a:t>：</a:t>
            </a:r>
            <a:r>
              <a:rPr lang="en-US" altLang="zh-CN" sz="3200" b="1" dirty="0" err="1" smtClean="0"/>
              <a:t>npm</a:t>
            </a:r>
            <a:r>
              <a:rPr lang="en-US" altLang="zh-CN" sz="3200" b="1" dirty="0" smtClean="0"/>
              <a:t> install --save-dev</a:t>
            </a:r>
            <a:r>
              <a:rPr lang="zh-CN" altLang="en-US" sz="3200" b="1" dirty="0" smtClean="0"/>
              <a:t> </a:t>
            </a:r>
            <a:r>
              <a:rPr lang="en-US" altLang="zh-CN" sz="3200" b="1" dirty="0" smtClean="0"/>
              <a:t>style-loader </a:t>
            </a:r>
          </a:p>
          <a:p>
            <a:r>
              <a:rPr lang="zh-CN" altLang="en-US" sz="3200" b="1" dirty="0" smtClean="0"/>
              <a:t>安装</a:t>
            </a:r>
            <a:r>
              <a:rPr lang="en-US" altLang="zh-CN" sz="3200" b="1" dirty="0" err="1" smtClean="0"/>
              <a:t>css</a:t>
            </a:r>
            <a:r>
              <a:rPr lang="en-US" altLang="zh-CN" sz="3200" b="1" dirty="0" smtClean="0"/>
              <a:t>-loader</a:t>
            </a:r>
            <a:r>
              <a:rPr lang="zh-CN" altLang="en-US" sz="3200" b="1" dirty="0" smtClean="0"/>
              <a:t>：</a:t>
            </a:r>
            <a:r>
              <a:rPr lang="en-US" altLang="zh-CN" sz="3200" b="1" dirty="0" err="1" smtClean="0"/>
              <a:t>npm</a:t>
            </a:r>
            <a:r>
              <a:rPr lang="en-US" altLang="zh-CN" sz="3200" b="1" dirty="0" smtClean="0"/>
              <a:t> </a:t>
            </a:r>
            <a:r>
              <a:rPr lang="en-US" altLang="zh-CN" sz="3200" b="1" dirty="0"/>
              <a:t>install --</a:t>
            </a:r>
            <a:r>
              <a:rPr lang="en-US" altLang="zh-CN" sz="3200" b="1" dirty="0" smtClean="0"/>
              <a:t>save-dev </a:t>
            </a:r>
            <a:r>
              <a:rPr lang="en-US" altLang="zh-CN" sz="3200" b="1" dirty="0" err="1" smtClean="0"/>
              <a:t>css</a:t>
            </a:r>
            <a:r>
              <a:rPr lang="en-US" altLang="zh-CN" sz="3200" b="1" dirty="0" smtClean="0"/>
              <a:t>-loader</a:t>
            </a:r>
          </a:p>
        </p:txBody>
      </p:sp>
      <p:pic>
        <p:nvPicPr>
          <p:cNvPr id="2" name="图片 1"/>
          <p:cNvPicPr>
            <a:picLocks noChangeAspect="1"/>
          </p:cNvPicPr>
          <p:nvPr/>
        </p:nvPicPr>
        <p:blipFill>
          <a:blip r:embed="rId4"/>
          <a:stretch>
            <a:fillRect/>
          </a:stretch>
        </p:blipFill>
        <p:spPr>
          <a:xfrm>
            <a:off x="380207" y="3454400"/>
            <a:ext cx="8623300" cy="3403600"/>
          </a:xfrm>
          <a:prstGeom prst="rect">
            <a:avLst/>
          </a:prstGeom>
        </p:spPr>
      </p:pic>
    </p:spTree>
    <p:extLst>
      <p:ext uri="{BB962C8B-B14F-4D97-AF65-F5344CB8AC3E}">
        <p14:creationId xmlns:p14="http://schemas.microsoft.com/office/powerpoint/2010/main" val="9221242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a:t>CSS</a:t>
            </a:r>
            <a:r>
              <a:rPr lang="zh-CN" altLang="en-US" sz="3200" b="1" dirty="0" smtClean="0"/>
              <a:t>分离</a:t>
            </a:r>
            <a:r>
              <a:rPr lang="en-US" altLang="zh-CN" sz="3200" b="1" dirty="0" smtClean="0"/>
              <a:t>1</a:t>
            </a:r>
            <a:endParaRPr lang="en-US" altLang="zh-CN" sz="3200" b="1" dirty="0"/>
          </a:p>
        </p:txBody>
      </p:sp>
      <p:sp>
        <p:nvSpPr>
          <p:cNvPr id="3" name="文本框 2"/>
          <p:cNvSpPr txBox="1"/>
          <p:nvPr/>
        </p:nvSpPr>
        <p:spPr>
          <a:xfrm>
            <a:off x="316882" y="1079089"/>
            <a:ext cx="11649693" cy="1077218"/>
          </a:xfrm>
          <a:prstGeom prst="rect">
            <a:avLst/>
          </a:prstGeom>
          <a:noFill/>
        </p:spPr>
        <p:txBody>
          <a:bodyPr wrap="square" rtlCol="0">
            <a:spAutoFit/>
          </a:bodyPr>
          <a:lstStyle/>
          <a:p>
            <a:r>
              <a:rPr lang="en-US" altLang="zh-CN" sz="3200" b="1" dirty="0"/>
              <a:t>https://</a:t>
            </a:r>
            <a:r>
              <a:rPr lang="en-US" altLang="zh-CN" sz="3200" b="1" dirty="0" err="1"/>
              <a:t>github.com</a:t>
            </a:r>
            <a:r>
              <a:rPr lang="en-US" altLang="zh-CN" sz="3200" b="1" dirty="0"/>
              <a:t>/</a:t>
            </a:r>
            <a:r>
              <a:rPr lang="en-US" altLang="zh-CN" sz="3200" b="1" dirty="0" err="1"/>
              <a:t>webpack-contrib</a:t>
            </a:r>
            <a:r>
              <a:rPr lang="en-US" altLang="zh-CN" sz="3200" b="1" dirty="0"/>
              <a:t>/extract-text-</a:t>
            </a:r>
            <a:r>
              <a:rPr lang="en-US" altLang="zh-CN" sz="3200" b="1" dirty="0" err="1"/>
              <a:t>webpack</a:t>
            </a:r>
            <a:r>
              <a:rPr lang="en-US" altLang="zh-CN" sz="3200" b="1" dirty="0"/>
              <a:t>-plugin</a:t>
            </a:r>
          </a:p>
          <a:p>
            <a:r>
              <a:rPr lang="zh-CN" altLang="en-US" sz="3200" b="1" dirty="0" smtClean="0"/>
              <a:t>安装： </a:t>
            </a:r>
            <a:r>
              <a:rPr lang="en-US" altLang="zh-CN" sz="3200" b="1" dirty="0" err="1"/>
              <a:t>npm</a:t>
            </a:r>
            <a:r>
              <a:rPr lang="en-US" altLang="zh-CN" sz="3200" b="1" dirty="0"/>
              <a:t> install --save-dev extract-text-</a:t>
            </a:r>
            <a:r>
              <a:rPr lang="en-US" altLang="zh-CN" sz="3200" b="1" dirty="0" err="1"/>
              <a:t>webpack</a:t>
            </a:r>
            <a:r>
              <a:rPr lang="en-US" altLang="zh-CN" sz="3200" b="1" dirty="0"/>
              <a:t>-plugin</a:t>
            </a:r>
            <a:endParaRPr lang="en-US" altLang="zh-CN" sz="3200" b="1" dirty="0" smtClean="0"/>
          </a:p>
        </p:txBody>
      </p:sp>
      <p:pic>
        <p:nvPicPr>
          <p:cNvPr id="8" name="图片 7"/>
          <p:cNvPicPr>
            <a:picLocks noChangeAspect="1"/>
          </p:cNvPicPr>
          <p:nvPr/>
        </p:nvPicPr>
        <p:blipFill>
          <a:blip r:embed="rId4"/>
          <a:stretch>
            <a:fillRect/>
          </a:stretch>
        </p:blipFill>
        <p:spPr>
          <a:xfrm>
            <a:off x="380207" y="2279476"/>
            <a:ext cx="10706100" cy="482600"/>
          </a:xfrm>
          <a:prstGeom prst="rect">
            <a:avLst/>
          </a:prstGeom>
        </p:spPr>
      </p:pic>
      <p:pic>
        <p:nvPicPr>
          <p:cNvPr id="9" name="图片 8"/>
          <p:cNvPicPr>
            <a:picLocks noChangeAspect="1"/>
          </p:cNvPicPr>
          <p:nvPr/>
        </p:nvPicPr>
        <p:blipFill>
          <a:blip r:embed="rId5"/>
          <a:stretch>
            <a:fillRect/>
          </a:stretch>
        </p:blipFill>
        <p:spPr>
          <a:xfrm>
            <a:off x="371960" y="2927176"/>
            <a:ext cx="5486400" cy="3898900"/>
          </a:xfrm>
          <a:prstGeom prst="rect">
            <a:avLst/>
          </a:prstGeom>
        </p:spPr>
      </p:pic>
      <p:pic>
        <p:nvPicPr>
          <p:cNvPr id="2" name="图片 1"/>
          <p:cNvPicPr>
            <a:picLocks noChangeAspect="1"/>
          </p:cNvPicPr>
          <p:nvPr/>
        </p:nvPicPr>
        <p:blipFill>
          <a:blip r:embed="rId6"/>
          <a:stretch>
            <a:fillRect/>
          </a:stretch>
        </p:blipFill>
        <p:spPr>
          <a:xfrm>
            <a:off x="5924750" y="2927176"/>
            <a:ext cx="6303411" cy="3898900"/>
          </a:xfrm>
          <a:prstGeom prst="rect">
            <a:avLst/>
          </a:prstGeom>
        </p:spPr>
      </p:pic>
    </p:spTree>
    <p:extLst>
      <p:ext uri="{BB962C8B-B14F-4D97-AF65-F5344CB8AC3E}">
        <p14:creationId xmlns:p14="http://schemas.microsoft.com/office/powerpoint/2010/main" val="13381778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a:t>CSS</a:t>
            </a:r>
            <a:r>
              <a:rPr lang="zh-CN" altLang="en-US" sz="3200" b="1" dirty="0" smtClean="0"/>
              <a:t>分离</a:t>
            </a:r>
            <a:r>
              <a:rPr lang="en-US" altLang="zh-CN" sz="3200" b="1" dirty="0" smtClean="0"/>
              <a:t>2</a:t>
            </a:r>
            <a:endParaRPr lang="en-US" altLang="zh-CN" sz="3200" b="1" dirty="0"/>
          </a:p>
        </p:txBody>
      </p:sp>
      <p:sp>
        <p:nvSpPr>
          <p:cNvPr id="3" name="文本框 2"/>
          <p:cNvSpPr txBox="1"/>
          <p:nvPr/>
        </p:nvSpPr>
        <p:spPr>
          <a:xfrm>
            <a:off x="316882" y="1079089"/>
            <a:ext cx="11649693" cy="1077218"/>
          </a:xfrm>
          <a:prstGeom prst="rect">
            <a:avLst/>
          </a:prstGeom>
          <a:noFill/>
        </p:spPr>
        <p:txBody>
          <a:bodyPr wrap="square" rtlCol="0">
            <a:spAutoFit/>
          </a:bodyPr>
          <a:lstStyle/>
          <a:p>
            <a:r>
              <a:rPr lang="en-US" altLang="zh-CN" sz="3200" dirty="0" err="1" smtClean="0"/>
              <a:t>css</a:t>
            </a:r>
            <a:r>
              <a:rPr lang="zh-CN" altLang="en-US" sz="3200" dirty="0"/>
              <a:t>文件会分离出来，但如果</a:t>
            </a:r>
            <a:r>
              <a:rPr lang="zh-CN" altLang="en-US" sz="3200" dirty="0" smtClean="0"/>
              <a:t>图片不是</a:t>
            </a:r>
            <a:r>
              <a:rPr lang="en-US" altLang="zh-CN" sz="3200" dirty="0" smtClean="0"/>
              <a:t>base64</a:t>
            </a:r>
            <a:r>
              <a:rPr lang="zh-CN" altLang="en-US" sz="3200" dirty="0" smtClean="0"/>
              <a:t>而是一个图片文件，</a:t>
            </a:r>
            <a:r>
              <a:rPr lang="zh-CN" altLang="en-US" sz="3200" dirty="0"/>
              <a:t>这时候就会出现路径</a:t>
            </a:r>
            <a:r>
              <a:rPr lang="zh-CN" altLang="en-US" sz="3200" dirty="0" smtClean="0"/>
              <a:t>问题，需要配置</a:t>
            </a:r>
            <a:r>
              <a:rPr lang="en-US" altLang="zh-CN" sz="3200" dirty="0" err="1" smtClean="0"/>
              <a:t>publicPath</a:t>
            </a:r>
            <a:r>
              <a:rPr lang="zh-CN" altLang="en-US" sz="3200" dirty="0" smtClean="0"/>
              <a:t>来解决</a:t>
            </a:r>
            <a:endParaRPr lang="zh-CN" altLang="en-US" sz="3200" dirty="0"/>
          </a:p>
        </p:txBody>
      </p:sp>
      <p:pic>
        <p:nvPicPr>
          <p:cNvPr id="4" name="图片 3"/>
          <p:cNvPicPr>
            <a:picLocks noChangeAspect="1"/>
          </p:cNvPicPr>
          <p:nvPr/>
        </p:nvPicPr>
        <p:blipFill>
          <a:blip r:embed="rId4"/>
          <a:stretch>
            <a:fillRect/>
          </a:stretch>
        </p:blipFill>
        <p:spPr>
          <a:xfrm>
            <a:off x="380207" y="2840902"/>
            <a:ext cx="8229600" cy="2286000"/>
          </a:xfrm>
          <a:prstGeom prst="rect">
            <a:avLst/>
          </a:prstGeom>
        </p:spPr>
      </p:pic>
    </p:spTree>
    <p:extLst>
      <p:ext uri="{BB962C8B-B14F-4D97-AF65-F5344CB8AC3E}">
        <p14:creationId xmlns:p14="http://schemas.microsoft.com/office/powerpoint/2010/main" val="11190703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err="1"/>
              <a:t>js</a:t>
            </a:r>
            <a:r>
              <a:rPr lang="zh-CN" altLang="en-US" sz="3200" b="1" dirty="0"/>
              <a:t>代码压缩</a:t>
            </a:r>
            <a:endParaRPr lang="en-US" altLang="zh-CN" sz="3200" b="1" dirty="0"/>
          </a:p>
        </p:txBody>
      </p:sp>
      <p:sp>
        <p:nvSpPr>
          <p:cNvPr id="3" name="文本框 2"/>
          <p:cNvSpPr txBox="1"/>
          <p:nvPr/>
        </p:nvSpPr>
        <p:spPr>
          <a:xfrm>
            <a:off x="285008" y="867410"/>
            <a:ext cx="11649693" cy="584775"/>
          </a:xfrm>
          <a:prstGeom prst="rect">
            <a:avLst/>
          </a:prstGeom>
          <a:noFill/>
        </p:spPr>
        <p:txBody>
          <a:bodyPr wrap="square" rtlCol="0">
            <a:spAutoFit/>
          </a:bodyPr>
          <a:lstStyle/>
          <a:p>
            <a:r>
              <a:rPr lang="en-US" altLang="zh-CN" sz="3200" dirty="0" err="1"/>
              <a:t>w</a:t>
            </a:r>
            <a:r>
              <a:rPr lang="en-US" altLang="zh-CN" sz="3200" dirty="0" err="1" smtClean="0"/>
              <a:t>ebpack.config.js</a:t>
            </a:r>
            <a:endParaRPr lang="en-US" altLang="zh-CN" sz="3200" dirty="0" smtClean="0"/>
          </a:p>
        </p:txBody>
      </p:sp>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207" y="1424959"/>
            <a:ext cx="9448800" cy="393700"/>
          </a:xfrm>
          <a:prstGeom prst="rect">
            <a:avLst/>
          </a:prstGeom>
        </p:spPr>
      </p:pic>
      <p:pic>
        <p:nvPicPr>
          <p:cNvPr id="17" name="图片 16"/>
          <p:cNvPicPr>
            <a:picLocks noChangeAspect="1"/>
          </p:cNvPicPr>
          <p:nvPr/>
        </p:nvPicPr>
        <p:blipFill>
          <a:blip r:embed="rId5"/>
          <a:stretch>
            <a:fillRect/>
          </a:stretch>
        </p:blipFill>
        <p:spPr>
          <a:xfrm>
            <a:off x="380207" y="1837924"/>
            <a:ext cx="5448300" cy="1549400"/>
          </a:xfrm>
          <a:prstGeom prst="rect">
            <a:avLst/>
          </a:prstGeom>
        </p:spPr>
      </p:pic>
      <p:sp>
        <p:nvSpPr>
          <p:cNvPr id="20" name="文本框 19"/>
          <p:cNvSpPr txBox="1"/>
          <p:nvPr/>
        </p:nvSpPr>
        <p:spPr>
          <a:xfrm>
            <a:off x="380207" y="3406588"/>
            <a:ext cx="5283200" cy="584775"/>
          </a:xfrm>
          <a:prstGeom prst="rect">
            <a:avLst/>
          </a:prstGeom>
          <a:noFill/>
        </p:spPr>
        <p:txBody>
          <a:bodyPr wrap="square" rtlCol="0">
            <a:spAutoFit/>
          </a:bodyPr>
          <a:lstStyle/>
          <a:p>
            <a:r>
              <a:rPr lang="en-US" altLang="zh-CN" sz="3200" dirty="0" err="1" smtClean="0"/>
              <a:t>npm</a:t>
            </a:r>
            <a:r>
              <a:rPr lang="en-US" altLang="zh-CN" sz="3200" dirty="0" smtClean="0"/>
              <a:t> run build</a:t>
            </a:r>
            <a:r>
              <a:rPr lang="zh-CN" altLang="en-US" sz="3200" dirty="0" smtClean="0"/>
              <a:t>命令</a:t>
            </a:r>
            <a:endParaRPr lang="zh-CN" altLang="en-US" sz="3200" dirty="0"/>
          </a:p>
        </p:txBody>
      </p:sp>
      <p:pic>
        <p:nvPicPr>
          <p:cNvPr id="18" name="图片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7865" y="4759324"/>
            <a:ext cx="7962900" cy="1892300"/>
          </a:xfrm>
          <a:prstGeom prst="rect">
            <a:avLst/>
          </a:prstGeom>
        </p:spPr>
      </p:pic>
      <p:sp>
        <p:nvSpPr>
          <p:cNvPr id="19" name="文本框 18"/>
          <p:cNvSpPr txBox="1"/>
          <p:nvPr/>
        </p:nvSpPr>
        <p:spPr>
          <a:xfrm>
            <a:off x="8776884" y="4575367"/>
            <a:ext cx="3053166" cy="2062103"/>
          </a:xfrm>
          <a:prstGeom prst="rect">
            <a:avLst/>
          </a:prstGeom>
          <a:noFill/>
        </p:spPr>
        <p:txBody>
          <a:bodyPr wrap="square" rtlCol="0">
            <a:spAutoFit/>
          </a:bodyPr>
          <a:lstStyle/>
          <a:p>
            <a:r>
              <a:rPr kumimoji="1" lang="en-US" altLang="zh-CN" sz="3200" b="1" dirty="0" err="1"/>
              <a:t>n</a:t>
            </a:r>
            <a:r>
              <a:rPr kumimoji="1" lang="en-US" altLang="zh-CN" sz="3200" b="1" dirty="0" err="1" smtClean="0"/>
              <a:t>pm</a:t>
            </a:r>
            <a:r>
              <a:rPr kumimoji="1" lang="en-US" altLang="zh-CN" sz="3200" b="1" dirty="0" smtClean="0"/>
              <a:t> run dev</a:t>
            </a:r>
          </a:p>
          <a:p>
            <a:endParaRPr kumimoji="1" lang="en-US" altLang="zh-CN" sz="3200" b="1" dirty="0" smtClean="0"/>
          </a:p>
          <a:p>
            <a:pPr marL="285750" indent="-285750">
              <a:buFont typeface="Arial" charset="0"/>
              <a:buChar char="•"/>
            </a:pPr>
            <a:r>
              <a:rPr kumimoji="1" lang="zh-CN" altLang="en-US" sz="3200" b="1" dirty="0" smtClean="0"/>
              <a:t>开发环境</a:t>
            </a:r>
            <a:endParaRPr kumimoji="1" lang="en-US" altLang="zh-CN" sz="3200" b="1" dirty="0" smtClean="0"/>
          </a:p>
          <a:p>
            <a:pPr marL="285750" indent="-285750">
              <a:buFont typeface="Arial" charset="0"/>
              <a:buChar char="•"/>
            </a:pPr>
            <a:r>
              <a:rPr kumimoji="1" lang="zh-CN" altLang="en-US" sz="3200" b="1" dirty="0" smtClean="0"/>
              <a:t>生产环境</a:t>
            </a:r>
            <a:endParaRPr kumimoji="1" lang="zh-CN" altLang="en-US" sz="3200" b="1" dirty="0"/>
          </a:p>
        </p:txBody>
      </p:sp>
    </p:spTree>
    <p:extLst>
      <p:ext uri="{BB962C8B-B14F-4D97-AF65-F5344CB8AC3E}">
        <p14:creationId xmlns:p14="http://schemas.microsoft.com/office/powerpoint/2010/main" val="6810701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smtClean="0"/>
              <a:t>CSS</a:t>
            </a:r>
            <a:r>
              <a:rPr lang="zh-CN" altLang="en-US" sz="3200" b="1" dirty="0" smtClean="0"/>
              <a:t>中引用图片</a:t>
            </a:r>
            <a:endParaRPr lang="en-US" altLang="zh-CN" sz="3200" b="1" dirty="0"/>
          </a:p>
        </p:txBody>
      </p:sp>
      <p:sp>
        <p:nvSpPr>
          <p:cNvPr id="3" name="文本框 2"/>
          <p:cNvSpPr txBox="1"/>
          <p:nvPr/>
        </p:nvSpPr>
        <p:spPr>
          <a:xfrm>
            <a:off x="316882" y="1731756"/>
            <a:ext cx="11649693" cy="584775"/>
          </a:xfrm>
          <a:prstGeom prst="rect">
            <a:avLst/>
          </a:prstGeom>
          <a:noFill/>
        </p:spPr>
        <p:txBody>
          <a:bodyPr wrap="square" rtlCol="0">
            <a:spAutoFit/>
          </a:bodyPr>
          <a:lstStyle/>
          <a:p>
            <a:r>
              <a:rPr lang="en-US" altLang="zh-CN" sz="3200" b="1" dirty="0" err="1"/>
              <a:t>npm</a:t>
            </a:r>
            <a:r>
              <a:rPr lang="en-US" altLang="zh-CN" sz="3200" b="1" dirty="0"/>
              <a:t> install --save-dev </a:t>
            </a:r>
            <a:r>
              <a:rPr lang="en-US" altLang="zh-CN" sz="3200" b="1" dirty="0" smtClean="0"/>
              <a:t>file-loader </a:t>
            </a:r>
            <a:r>
              <a:rPr lang="en-US" altLang="zh-CN" sz="3200" b="1" dirty="0" err="1" smtClean="0"/>
              <a:t>url</a:t>
            </a:r>
            <a:r>
              <a:rPr lang="en-US" altLang="zh-CN" sz="3200" b="1" dirty="0" smtClean="0"/>
              <a:t>-loader</a:t>
            </a:r>
          </a:p>
        </p:txBody>
      </p:sp>
      <p:pic>
        <p:nvPicPr>
          <p:cNvPr id="2" name="图片 1"/>
          <p:cNvPicPr>
            <a:picLocks noChangeAspect="1"/>
          </p:cNvPicPr>
          <p:nvPr/>
        </p:nvPicPr>
        <p:blipFill>
          <a:blip r:embed="rId4"/>
          <a:stretch>
            <a:fillRect/>
          </a:stretch>
        </p:blipFill>
        <p:spPr>
          <a:xfrm>
            <a:off x="316882" y="1112572"/>
            <a:ext cx="6616700" cy="368300"/>
          </a:xfrm>
          <a:prstGeom prst="rect">
            <a:avLst/>
          </a:prstGeom>
        </p:spPr>
      </p:pic>
      <p:sp>
        <p:nvSpPr>
          <p:cNvPr id="7" name="文本框 6"/>
          <p:cNvSpPr txBox="1"/>
          <p:nvPr/>
        </p:nvSpPr>
        <p:spPr>
          <a:xfrm>
            <a:off x="6933582" y="2503750"/>
            <a:ext cx="4896468" cy="2523768"/>
          </a:xfrm>
          <a:prstGeom prst="rect">
            <a:avLst/>
          </a:prstGeom>
          <a:noFill/>
        </p:spPr>
        <p:txBody>
          <a:bodyPr wrap="square" rtlCol="0">
            <a:spAutoFit/>
          </a:bodyPr>
          <a:lstStyle/>
          <a:p>
            <a:pPr marL="285750" indent="-285750">
              <a:buFont typeface="Arial" charset="0"/>
              <a:buChar char="•"/>
            </a:pPr>
            <a:r>
              <a:rPr lang="en-US" altLang="zh-CN" sz="2000" b="1" dirty="0"/>
              <a:t>test:/\.(</a:t>
            </a:r>
            <a:r>
              <a:rPr lang="en-US" altLang="zh-CN" sz="2000" b="1" dirty="0" err="1"/>
              <a:t>png|jpg|gif</a:t>
            </a:r>
            <a:r>
              <a:rPr lang="en-US" altLang="zh-CN" sz="2000" b="1" dirty="0"/>
              <a:t>)/</a:t>
            </a:r>
            <a:r>
              <a:rPr lang="zh-CN" altLang="en-US" sz="2000" b="1" dirty="0"/>
              <a:t>是匹配图片文件后缀名称。</a:t>
            </a:r>
          </a:p>
          <a:p>
            <a:pPr marL="285750" indent="-285750">
              <a:buFont typeface="Arial" charset="0"/>
              <a:buChar char="•"/>
            </a:pPr>
            <a:r>
              <a:rPr lang="en-US" altLang="zh-CN" sz="2000" b="1" dirty="0"/>
              <a:t>use</a:t>
            </a:r>
            <a:r>
              <a:rPr lang="zh-CN" altLang="en-US" sz="2000" b="1" dirty="0"/>
              <a:t>：是指定使用的</a:t>
            </a:r>
            <a:r>
              <a:rPr lang="en-US" altLang="zh-CN" sz="2000" b="1" dirty="0"/>
              <a:t>loader</a:t>
            </a:r>
            <a:r>
              <a:rPr lang="zh-CN" altLang="en-US" sz="2000" b="1" dirty="0"/>
              <a:t>和</a:t>
            </a:r>
            <a:r>
              <a:rPr lang="en-US" altLang="zh-CN" sz="2000" b="1" dirty="0"/>
              <a:t>loader</a:t>
            </a:r>
            <a:r>
              <a:rPr lang="zh-CN" altLang="en-US" sz="2000" b="1" dirty="0"/>
              <a:t>的配置参数。</a:t>
            </a:r>
          </a:p>
          <a:p>
            <a:pPr marL="285750" indent="-285750">
              <a:buFont typeface="Arial" charset="0"/>
              <a:buChar char="•"/>
            </a:pPr>
            <a:r>
              <a:rPr lang="en-US" altLang="zh-CN" sz="2000" b="1" dirty="0"/>
              <a:t>limit</a:t>
            </a:r>
            <a:r>
              <a:rPr lang="zh-CN" altLang="en-US" sz="2000" b="1" dirty="0"/>
              <a:t>：是把小于</a:t>
            </a:r>
            <a:r>
              <a:rPr lang="en-US" altLang="zh-CN" sz="2000" b="1" dirty="0"/>
              <a:t>500000B</a:t>
            </a:r>
            <a:r>
              <a:rPr lang="zh-CN" altLang="en-US" sz="2000" b="1" dirty="0"/>
              <a:t>的文件打成</a:t>
            </a:r>
            <a:r>
              <a:rPr lang="en-US" altLang="zh-CN" sz="2000" b="1" dirty="0"/>
              <a:t>Base64</a:t>
            </a:r>
            <a:r>
              <a:rPr lang="zh-CN" altLang="en-US" sz="2000" b="1" dirty="0"/>
              <a:t>的格式，写入</a:t>
            </a:r>
            <a:r>
              <a:rPr lang="en-US" altLang="zh-CN" sz="2000" b="1" dirty="0"/>
              <a:t>JS</a:t>
            </a:r>
            <a:r>
              <a:rPr lang="zh-CN" altLang="en-US" sz="2000" b="1" dirty="0" smtClean="0"/>
              <a:t>。</a:t>
            </a:r>
            <a:endParaRPr lang="en-US" altLang="zh-CN" sz="2000" b="1" dirty="0" smtClean="0"/>
          </a:p>
          <a:p>
            <a:pPr marL="285750" indent="-285750">
              <a:buFont typeface="Arial" charset="0"/>
              <a:buChar char="•"/>
            </a:pPr>
            <a:endParaRPr lang="zh-CN" altLang="en-US" sz="2000" b="1" dirty="0"/>
          </a:p>
          <a:p>
            <a:endParaRPr kumimoji="1" lang="zh-CN" altLang="en-US" dirty="0"/>
          </a:p>
        </p:txBody>
      </p:sp>
      <p:pic>
        <p:nvPicPr>
          <p:cNvPr id="8" name="图片 7"/>
          <p:cNvPicPr>
            <a:picLocks noChangeAspect="1"/>
          </p:cNvPicPr>
          <p:nvPr/>
        </p:nvPicPr>
        <p:blipFill>
          <a:blip r:embed="rId5"/>
          <a:stretch>
            <a:fillRect/>
          </a:stretch>
        </p:blipFill>
        <p:spPr>
          <a:xfrm>
            <a:off x="380207" y="2388648"/>
            <a:ext cx="4851514" cy="4277532"/>
          </a:xfrm>
          <a:prstGeom prst="rect">
            <a:avLst/>
          </a:prstGeom>
        </p:spPr>
      </p:pic>
    </p:spTree>
    <p:extLst>
      <p:ext uri="{BB962C8B-B14F-4D97-AF65-F5344CB8AC3E}">
        <p14:creationId xmlns:p14="http://schemas.microsoft.com/office/powerpoint/2010/main" val="19544663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smtClean="0"/>
              <a:t>HTML</a:t>
            </a:r>
            <a:r>
              <a:rPr lang="zh-CN" altLang="en-US" sz="3200" b="1" dirty="0" smtClean="0"/>
              <a:t>中的图片打包</a:t>
            </a:r>
            <a:endParaRPr lang="en-US" altLang="zh-CN" sz="3200" b="1" dirty="0"/>
          </a:p>
        </p:txBody>
      </p:sp>
      <p:sp>
        <p:nvSpPr>
          <p:cNvPr id="3" name="文本框 2"/>
          <p:cNvSpPr txBox="1"/>
          <p:nvPr/>
        </p:nvSpPr>
        <p:spPr>
          <a:xfrm>
            <a:off x="316882" y="2504934"/>
            <a:ext cx="11649693" cy="1569660"/>
          </a:xfrm>
          <a:prstGeom prst="rect">
            <a:avLst/>
          </a:prstGeom>
          <a:noFill/>
        </p:spPr>
        <p:txBody>
          <a:bodyPr wrap="square" rtlCol="0">
            <a:spAutoFit/>
          </a:bodyPr>
          <a:lstStyle/>
          <a:p>
            <a:r>
              <a:rPr lang="en-US" altLang="zh-CN" sz="3200" b="1" dirty="0">
                <a:hlinkClick r:id="rId4"/>
              </a:rPr>
              <a:t>https://</a:t>
            </a:r>
            <a:r>
              <a:rPr lang="en-US" altLang="zh-CN" sz="3200" b="1" dirty="0" smtClean="0">
                <a:hlinkClick r:id="rId4"/>
              </a:rPr>
              <a:t>github.com/wzsxyz/html-withimg-loader</a:t>
            </a:r>
            <a:endParaRPr lang="en-US" altLang="zh-CN" sz="3200" b="1" dirty="0" smtClean="0"/>
          </a:p>
          <a:p>
            <a:endParaRPr lang="en-US" altLang="zh-CN" sz="3200" b="1" dirty="0"/>
          </a:p>
          <a:p>
            <a:r>
              <a:rPr lang="en-US" altLang="zh-CN" sz="3200" b="1" dirty="0" err="1"/>
              <a:t>npm</a:t>
            </a:r>
            <a:r>
              <a:rPr lang="en-US" altLang="zh-CN" sz="3200" b="1" dirty="0"/>
              <a:t> install html-</a:t>
            </a:r>
            <a:r>
              <a:rPr lang="en-US" altLang="zh-CN" sz="3200" b="1" dirty="0" err="1"/>
              <a:t>withimg</a:t>
            </a:r>
            <a:r>
              <a:rPr lang="en-US" altLang="zh-CN" sz="3200" b="1" dirty="0"/>
              <a:t>-loader --save-dev</a:t>
            </a:r>
            <a:endParaRPr lang="zh-CN" altLang="en-US" sz="3200" b="1" dirty="0"/>
          </a:p>
        </p:txBody>
      </p:sp>
      <p:pic>
        <p:nvPicPr>
          <p:cNvPr id="7" name="图片 6"/>
          <p:cNvPicPr>
            <a:picLocks noChangeAspect="1"/>
          </p:cNvPicPr>
          <p:nvPr/>
        </p:nvPicPr>
        <p:blipFill>
          <a:blip r:embed="rId5"/>
          <a:stretch>
            <a:fillRect/>
          </a:stretch>
        </p:blipFill>
        <p:spPr>
          <a:xfrm>
            <a:off x="380207" y="4483769"/>
            <a:ext cx="5397500" cy="1524000"/>
          </a:xfrm>
          <a:prstGeom prst="rect">
            <a:avLst/>
          </a:prstGeom>
        </p:spPr>
      </p:pic>
      <p:pic>
        <p:nvPicPr>
          <p:cNvPr id="8" name="图片 7"/>
          <p:cNvPicPr>
            <a:picLocks noChangeAspect="1"/>
          </p:cNvPicPr>
          <p:nvPr/>
        </p:nvPicPr>
        <p:blipFill>
          <a:blip r:embed="rId6"/>
          <a:stretch>
            <a:fillRect/>
          </a:stretch>
        </p:blipFill>
        <p:spPr>
          <a:xfrm>
            <a:off x="380207" y="1220847"/>
            <a:ext cx="5638800" cy="1079500"/>
          </a:xfrm>
          <a:prstGeom prst="rect">
            <a:avLst/>
          </a:prstGeom>
        </p:spPr>
      </p:pic>
    </p:spTree>
    <p:extLst>
      <p:ext uri="{BB962C8B-B14F-4D97-AF65-F5344CB8AC3E}">
        <p14:creationId xmlns:p14="http://schemas.microsoft.com/office/powerpoint/2010/main" val="7287181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a:t>Sass</a:t>
            </a:r>
            <a:r>
              <a:rPr lang="zh-CN" altLang="en-US" sz="3200" b="1" dirty="0" smtClean="0"/>
              <a:t>打包和分离</a:t>
            </a:r>
            <a:endParaRPr lang="en-US" altLang="zh-CN" sz="3200" b="1" dirty="0"/>
          </a:p>
        </p:txBody>
      </p:sp>
      <p:sp>
        <p:nvSpPr>
          <p:cNvPr id="3" name="文本框 2"/>
          <p:cNvSpPr txBox="1"/>
          <p:nvPr/>
        </p:nvSpPr>
        <p:spPr>
          <a:xfrm>
            <a:off x="316882" y="918723"/>
            <a:ext cx="11649693" cy="584775"/>
          </a:xfrm>
          <a:prstGeom prst="rect">
            <a:avLst/>
          </a:prstGeom>
          <a:noFill/>
        </p:spPr>
        <p:txBody>
          <a:bodyPr wrap="square" rtlCol="0">
            <a:spAutoFit/>
          </a:bodyPr>
          <a:lstStyle/>
          <a:p>
            <a:r>
              <a:rPr lang="en-US" altLang="zh-CN" sz="3200" dirty="0" err="1"/>
              <a:t>npm</a:t>
            </a:r>
            <a:r>
              <a:rPr lang="en-US" altLang="zh-CN" sz="3200" dirty="0"/>
              <a:t> install --save-dev node-sass sass-loader</a:t>
            </a:r>
            <a:endParaRPr lang="zh-CN" altLang="en-US" sz="3200" dirty="0"/>
          </a:p>
        </p:txBody>
      </p:sp>
      <p:pic>
        <p:nvPicPr>
          <p:cNvPr id="2" name="图片 1"/>
          <p:cNvPicPr>
            <a:picLocks noChangeAspect="1"/>
          </p:cNvPicPr>
          <p:nvPr/>
        </p:nvPicPr>
        <p:blipFill>
          <a:blip r:embed="rId4"/>
          <a:stretch>
            <a:fillRect/>
          </a:stretch>
        </p:blipFill>
        <p:spPr>
          <a:xfrm>
            <a:off x="380207" y="1663864"/>
            <a:ext cx="4292169" cy="4097070"/>
          </a:xfrm>
          <a:prstGeom prst="rect">
            <a:avLst/>
          </a:prstGeom>
        </p:spPr>
      </p:pic>
      <p:pic>
        <p:nvPicPr>
          <p:cNvPr id="7" name="图片 6"/>
          <p:cNvPicPr>
            <a:picLocks noChangeAspect="1"/>
          </p:cNvPicPr>
          <p:nvPr/>
        </p:nvPicPr>
        <p:blipFill>
          <a:blip r:embed="rId5"/>
          <a:stretch>
            <a:fillRect/>
          </a:stretch>
        </p:blipFill>
        <p:spPr>
          <a:xfrm>
            <a:off x="5199574" y="2195952"/>
            <a:ext cx="6413500" cy="381000"/>
          </a:xfrm>
          <a:prstGeom prst="rect">
            <a:avLst/>
          </a:prstGeom>
        </p:spPr>
      </p:pic>
      <p:sp>
        <p:nvSpPr>
          <p:cNvPr id="10" name="文本框 9"/>
          <p:cNvSpPr txBox="1"/>
          <p:nvPr/>
        </p:nvSpPr>
        <p:spPr>
          <a:xfrm>
            <a:off x="5103277" y="1539880"/>
            <a:ext cx="5931518" cy="584775"/>
          </a:xfrm>
          <a:prstGeom prst="rect">
            <a:avLst/>
          </a:prstGeom>
          <a:noFill/>
        </p:spPr>
        <p:txBody>
          <a:bodyPr wrap="square" rtlCol="0">
            <a:spAutoFit/>
          </a:bodyPr>
          <a:lstStyle/>
          <a:p>
            <a:r>
              <a:rPr lang="zh-CN" altLang="en-US" sz="3200" dirty="0" smtClean="0"/>
              <a:t>在</a:t>
            </a:r>
            <a:r>
              <a:rPr lang="en-US" altLang="zh-CN" sz="3200" dirty="0" err="1" smtClean="0"/>
              <a:t>js</a:t>
            </a:r>
            <a:r>
              <a:rPr lang="zh-CN" altLang="en-US" sz="3200" dirty="0" smtClean="0"/>
              <a:t>文件中导入</a:t>
            </a:r>
            <a:r>
              <a:rPr lang="en-US" altLang="zh-CN" sz="3200" dirty="0" err="1" smtClean="0"/>
              <a:t>scss</a:t>
            </a:r>
            <a:r>
              <a:rPr lang="zh-CN" altLang="en-US" sz="3200" dirty="0" smtClean="0"/>
              <a:t>文件</a:t>
            </a:r>
            <a:endParaRPr lang="zh-CN" altLang="en-US" sz="3200" dirty="0"/>
          </a:p>
        </p:txBody>
      </p:sp>
      <p:pic>
        <p:nvPicPr>
          <p:cNvPr id="8" name="图片 7"/>
          <p:cNvPicPr>
            <a:picLocks noChangeAspect="1"/>
          </p:cNvPicPr>
          <p:nvPr/>
        </p:nvPicPr>
        <p:blipFill>
          <a:blip r:embed="rId6"/>
          <a:stretch>
            <a:fillRect/>
          </a:stretch>
        </p:blipFill>
        <p:spPr>
          <a:xfrm>
            <a:off x="5180769" y="3665905"/>
            <a:ext cx="5168900" cy="3009900"/>
          </a:xfrm>
          <a:prstGeom prst="rect">
            <a:avLst/>
          </a:prstGeom>
        </p:spPr>
      </p:pic>
    </p:spTree>
    <p:extLst>
      <p:ext uri="{BB962C8B-B14F-4D97-AF65-F5344CB8AC3E}">
        <p14:creationId xmlns:p14="http://schemas.microsoft.com/office/powerpoint/2010/main" val="915957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smtClean="0"/>
              <a:t>CSS3</a:t>
            </a:r>
            <a:r>
              <a:rPr lang="zh-CN" altLang="en-US" sz="3200" b="1" dirty="0" smtClean="0"/>
              <a:t>前缀</a:t>
            </a:r>
            <a:endParaRPr lang="en-US" altLang="zh-CN" sz="3200" b="1" dirty="0"/>
          </a:p>
        </p:txBody>
      </p:sp>
      <p:sp>
        <p:nvSpPr>
          <p:cNvPr id="3" name="文本框 2"/>
          <p:cNvSpPr txBox="1"/>
          <p:nvPr/>
        </p:nvSpPr>
        <p:spPr>
          <a:xfrm>
            <a:off x="316882" y="1079089"/>
            <a:ext cx="11649693" cy="1569660"/>
          </a:xfrm>
          <a:prstGeom prst="rect">
            <a:avLst/>
          </a:prstGeom>
          <a:noFill/>
        </p:spPr>
        <p:txBody>
          <a:bodyPr wrap="square" rtlCol="0">
            <a:spAutoFit/>
          </a:bodyPr>
          <a:lstStyle/>
          <a:p>
            <a:r>
              <a:rPr lang="en-US" altLang="zh-CN" sz="3200" b="1" dirty="0">
                <a:hlinkClick r:id="rId4"/>
              </a:rPr>
              <a:t>https://</a:t>
            </a:r>
            <a:r>
              <a:rPr lang="en-US" altLang="zh-CN" sz="3200" b="1" dirty="0" smtClean="0">
                <a:hlinkClick r:id="rId4"/>
              </a:rPr>
              <a:t>github.com/postcss/postcss-loader</a:t>
            </a:r>
            <a:endParaRPr lang="en-US" altLang="zh-CN" sz="3200" b="1" dirty="0" smtClean="0"/>
          </a:p>
          <a:p>
            <a:r>
              <a:rPr lang="en-US" altLang="zh-CN" sz="3200" b="1" dirty="0" err="1" smtClean="0"/>
              <a:t>npm</a:t>
            </a:r>
            <a:r>
              <a:rPr lang="en-US" altLang="zh-CN" sz="3200" b="1" dirty="0" smtClean="0"/>
              <a:t> </a:t>
            </a:r>
            <a:r>
              <a:rPr lang="en-US" altLang="zh-CN" sz="3200" b="1" dirty="0"/>
              <a:t>install --save-dev </a:t>
            </a:r>
            <a:r>
              <a:rPr lang="en-US" altLang="zh-CN" sz="3200" b="1" dirty="0" err="1"/>
              <a:t>postcss</a:t>
            </a:r>
            <a:r>
              <a:rPr lang="en-US" altLang="zh-CN" sz="3200" b="1" dirty="0"/>
              <a:t>-loader </a:t>
            </a:r>
            <a:r>
              <a:rPr lang="en-US" altLang="zh-CN" sz="3200" b="1" dirty="0" err="1" smtClean="0"/>
              <a:t>autoprefixer</a:t>
            </a:r>
            <a:endParaRPr lang="en-US" altLang="zh-CN" sz="3200" b="1" dirty="0" smtClean="0"/>
          </a:p>
          <a:p>
            <a:r>
              <a:rPr lang="zh-CN" altLang="en-US" sz="3200" b="1" dirty="0" smtClean="0"/>
              <a:t>新建文件：</a:t>
            </a:r>
            <a:r>
              <a:rPr lang="en-US" altLang="zh-CN" sz="3200" b="1" dirty="0" err="1" smtClean="0"/>
              <a:t>postcss.config.js</a:t>
            </a:r>
            <a:endParaRPr lang="zh-CN" altLang="en-US" sz="3200" b="1" dirty="0"/>
          </a:p>
        </p:txBody>
      </p:sp>
      <p:pic>
        <p:nvPicPr>
          <p:cNvPr id="2" name="图片 1"/>
          <p:cNvPicPr>
            <a:picLocks noChangeAspect="1"/>
          </p:cNvPicPr>
          <p:nvPr/>
        </p:nvPicPr>
        <p:blipFill>
          <a:blip r:embed="rId5"/>
          <a:stretch>
            <a:fillRect/>
          </a:stretch>
        </p:blipFill>
        <p:spPr>
          <a:xfrm>
            <a:off x="135195" y="3133407"/>
            <a:ext cx="5981700" cy="2336800"/>
          </a:xfrm>
          <a:prstGeom prst="rect">
            <a:avLst/>
          </a:prstGeom>
        </p:spPr>
      </p:pic>
      <p:pic>
        <p:nvPicPr>
          <p:cNvPr id="8" name="图片 7"/>
          <p:cNvPicPr>
            <a:picLocks noChangeAspect="1"/>
          </p:cNvPicPr>
          <p:nvPr/>
        </p:nvPicPr>
        <p:blipFill>
          <a:blip r:embed="rId6"/>
          <a:stretch>
            <a:fillRect/>
          </a:stretch>
        </p:blipFill>
        <p:spPr>
          <a:xfrm>
            <a:off x="6326752" y="3133407"/>
            <a:ext cx="5503297" cy="3502921"/>
          </a:xfrm>
          <a:prstGeom prst="rect">
            <a:avLst/>
          </a:prstGeom>
        </p:spPr>
      </p:pic>
    </p:spTree>
    <p:extLst>
      <p:ext uri="{BB962C8B-B14F-4D97-AF65-F5344CB8AC3E}">
        <p14:creationId xmlns:p14="http://schemas.microsoft.com/office/powerpoint/2010/main" val="14335277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2" y="239205"/>
            <a:ext cx="4283369" cy="584775"/>
          </a:xfrm>
          <a:prstGeom prst="rect">
            <a:avLst/>
          </a:prstGeom>
          <a:noFill/>
        </p:spPr>
        <p:txBody>
          <a:bodyPr wrap="square" rtlCol="0">
            <a:spAutoFit/>
          </a:bodyPr>
          <a:lstStyle/>
          <a:p>
            <a:pPr algn="ctr"/>
            <a:r>
              <a:rPr lang="zh-CN" altLang="en-US" sz="3200" b="1" dirty="0" smtClean="0"/>
              <a:t>为什么要使用</a:t>
            </a:r>
            <a:r>
              <a:rPr lang="en-US" altLang="zh-CN" sz="3200" b="1" dirty="0" err="1" smtClean="0"/>
              <a:t>webpack</a:t>
            </a:r>
            <a:endParaRPr lang="en-US" altLang="zh-CN" sz="3200" b="1" dirty="0"/>
          </a:p>
        </p:txBody>
      </p:sp>
      <p:sp>
        <p:nvSpPr>
          <p:cNvPr id="3" name="文本框 2"/>
          <p:cNvSpPr txBox="1"/>
          <p:nvPr/>
        </p:nvSpPr>
        <p:spPr>
          <a:xfrm>
            <a:off x="285008" y="867410"/>
            <a:ext cx="11649693" cy="6001643"/>
          </a:xfrm>
          <a:prstGeom prst="rect">
            <a:avLst/>
          </a:prstGeom>
          <a:noFill/>
        </p:spPr>
        <p:txBody>
          <a:bodyPr wrap="square" rtlCol="0">
            <a:spAutoFit/>
          </a:bodyPr>
          <a:lstStyle/>
          <a:p>
            <a:r>
              <a:rPr lang="zh-CN" altLang="en-US" sz="3200" dirty="0"/>
              <a:t>现今的很多网页其实可以看做是功能丰富的应用，它们拥有着复杂的</a:t>
            </a:r>
            <a:r>
              <a:rPr lang="en-US" altLang="zh-CN" sz="3200" dirty="0"/>
              <a:t>JavaScript</a:t>
            </a:r>
            <a:r>
              <a:rPr lang="zh-CN" altLang="en-US" sz="3200" dirty="0"/>
              <a:t>代码和一大堆依赖包。为了简化开发的复杂度，前端社区涌现出了很多好的实践方法</a:t>
            </a:r>
          </a:p>
          <a:p>
            <a:r>
              <a:rPr lang="zh-CN" altLang="en-US" sz="3200" b="1" dirty="0"/>
              <a:t>模块化</a:t>
            </a:r>
            <a:r>
              <a:rPr lang="zh-CN" altLang="en-US" sz="3200" dirty="0"/>
              <a:t>，让我们可以把复杂的程序细化为小的文件</a:t>
            </a:r>
            <a:r>
              <a:rPr lang="en-US" altLang="zh-CN" sz="3200" dirty="0"/>
              <a:t>;</a:t>
            </a:r>
          </a:p>
          <a:p>
            <a:r>
              <a:rPr lang="zh-CN" altLang="en-US" sz="3200" dirty="0"/>
              <a:t>类似于</a:t>
            </a:r>
            <a:r>
              <a:rPr lang="en-US" altLang="zh-CN" sz="3200" dirty="0" err="1"/>
              <a:t>TypeScript</a:t>
            </a:r>
            <a:r>
              <a:rPr lang="zh-CN" altLang="en-US" sz="3200" dirty="0"/>
              <a:t>这种在</a:t>
            </a:r>
            <a:r>
              <a:rPr lang="en-US" altLang="zh-CN" sz="3200" dirty="0"/>
              <a:t>JavaScript</a:t>
            </a:r>
            <a:r>
              <a:rPr lang="zh-CN" altLang="en-US" sz="3200" dirty="0"/>
              <a:t>基础上拓展的开发语言：使我们能够实现目前版本的</a:t>
            </a:r>
            <a:r>
              <a:rPr lang="en-US" altLang="zh-CN" sz="3200" dirty="0"/>
              <a:t>JavaScript</a:t>
            </a:r>
            <a:r>
              <a:rPr lang="zh-CN" altLang="en-US" sz="3200" dirty="0"/>
              <a:t>不能直接使用的特性，并且之后还能转换为</a:t>
            </a:r>
            <a:r>
              <a:rPr lang="en-US" altLang="zh-CN" sz="3200" dirty="0"/>
              <a:t>JavaScript</a:t>
            </a:r>
            <a:r>
              <a:rPr lang="zh-CN" altLang="en-US" sz="3200" dirty="0"/>
              <a:t>文件使浏览器可以识别；</a:t>
            </a:r>
          </a:p>
          <a:p>
            <a:r>
              <a:rPr lang="en-US" altLang="zh-CN" sz="3200" dirty="0" err="1"/>
              <a:t>Scss</a:t>
            </a:r>
            <a:r>
              <a:rPr lang="zh-CN" altLang="en-US" sz="3200" dirty="0"/>
              <a:t>，</a:t>
            </a:r>
            <a:r>
              <a:rPr lang="en-US" altLang="zh-CN" sz="3200" dirty="0"/>
              <a:t>less</a:t>
            </a:r>
            <a:r>
              <a:rPr lang="zh-CN" altLang="en-US" sz="3200" dirty="0"/>
              <a:t>等</a:t>
            </a:r>
            <a:r>
              <a:rPr lang="en-US" altLang="zh-CN" sz="3200" dirty="0"/>
              <a:t>CSS</a:t>
            </a:r>
            <a:r>
              <a:rPr lang="zh-CN" altLang="en-US" sz="3200" dirty="0"/>
              <a:t>预处理器</a:t>
            </a:r>
          </a:p>
          <a:p>
            <a:r>
              <a:rPr lang="en-US" altLang="zh-CN" sz="3200" dirty="0"/>
              <a:t>...</a:t>
            </a:r>
          </a:p>
          <a:p>
            <a:r>
              <a:rPr lang="zh-CN" altLang="en-US" sz="3200" dirty="0"/>
              <a:t>这些改进确实大大的提高了我们的开发效率，但是利用它们开发的文件往往需要进行额外的处理才能让浏览器识别</a:t>
            </a:r>
            <a:r>
              <a:rPr lang="en-US" altLang="zh-CN" sz="3200" dirty="0"/>
              <a:t>,</a:t>
            </a:r>
            <a:r>
              <a:rPr lang="zh-CN" altLang="en-US" sz="3200" dirty="0"/>
              <a:t>而手动处理又是非常繁琐的，这就为</a:t>
            </a:r>
            <a:r>
              <a:rPr lang="en-US" altLang="zh-CN" sz="3200" dirty="0" err="1"/>
              <a:t>WebPack</a:t>
            </a:r>
            <a:r>
              <a:rPr lang="zh-CN" altLang="en-US" sz="3200" dirty="0"/>
              <a:t>类的工具的出现提供了需求</a:t>
            </a:r>
            <a:r>
              <a:rPr lang="zh-CN" altLang="en-US" sz="3200" dirty="0" smtClean="0"/>
              <a:t>。</a:t>
            </a:r>
            <a:endParaRPr lang="zh-CN" altLang="en-US" sz="3200" dirty="0"/>
          </a:p>
        </p:txBody>
      </p:sp>
    </p:spTree>
    <p:extLst>
      <p:ext uri="{BB962C8B-B14F-4D97-AF65-F5344CB8AC3E}">
        <p14:creationId xmlns:p14="http://schemas.microsoft.com/office/powerpoint/2010/main" val="19556960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zh-CN" altLang="en-US" sz="3200" b="1" dirty="0" smtClean="0"/>
              <a:t>清除未使用的</a:t>
            </a:r>
            <a:r>
              <a:rPr lang="en-US" altLang="zh-CN" sz="3200" b="1" dirty="0" err="1" smtClean="0"/>
              <a:t>css</a:t>
            </a:r>
            <a:endParaRPr lang="en-US" altLang="zh-CN" sz="3200" b="1" dirty="0"/>
          </a:p>
        </p:txBody>
      </p:sp>
      <p:sp>
        <p:nvSpPr>
          <p:cNvPr id="3" name="文本框 2"/>
          <p:cNvSpPr txBox="1"/>
          <p:nvPr/>
        </p:nvSpPr>
        <p:spPr>
          <a:xfrm>
            <a:off x="316882" y="1079089"/>
            <a:ext cx="11649693" cy="1077218"/>
          </a:xfrm>
          <a:prstGeom prst="rect">
            <a:avLst/>
          </a:prstGeom>
          <a:noFill/>
        </p:spPr>
        <p:txBody>
          <a:bodyPr wrap="square" rtlCol="0">
            <a:spAutoFit/>
          </a:bodyPr>
          <a:lstStyle/>
          <a:p>
            <a:r>
              <a:rPr lang="en-US" altLang="zh-CN" sz="3200" b="1" dirty="0"/>
              <a:t>https://</a:t>
            </a:r>
            <a:r>
              <a:rPr lang="en-US" altLang="zh-CN" sz="3200" b="1" dirty="0" err="1"/>
              <a:t>github.com</a:t>
            </a:r>
            <a:r>
              <a:rPr lang="en-US" altLang="zh-CN" sz="3200" b="1" dirty="0"/>
              <a:t>/</a:t>
            </a:r>
            <a:r>
              <a:rPr lang="en-US" altLang="zh-CN" sz="3200" b="1" dirty="0" err="1"/>
              <a:t>webpack-contrib</a:t>
            </a:r>
            <a:r>
              <a:rPr lang="en-US" altLang="zh-CN" sz="3200" b="1" dirty="0"/>
              <a:t>/</a:t>
            </a:r>
            <a:r>
              <a:rPr lang="en-US" altLang="zh-CN" sz="3200" b="1" dirty="0" err="1"/>
              <a:t>purifycss-webpack</a:t>
            </a:r>
            <a:endParaRPr lang="en-US" altLang="zh-CN" sz="3200" b="1" dirty="0"/>
          </a:p>
          <a:p>
            <a:r>
              <a:rPr lang="en-US" altLang="zh-CN" sz="3200" b="1" dirty="0" err="1" smtClean="0"/>
              <a:t>npm</a:t>
            </a:r>
            <a:r>
              <a:rPr lang="en-US" altLang="zh-CN" sz="3200" b="1" dirty="0" smtClean="0"/>
              <a:t> install --save-dev </a:t>
            </a:r>
            <a:r>
              <a:rPr lang="en-US" altLang="zh-CN" sz="3200" b="1" dirty="0" err="1" smtClean="0"/>
              <a:t>purifycss-webpack</a:t>
            </a:r>
            <a:r>
              <a:rPr lang="en-US" altLang="zh-CN" sz="3200" b="1" dirty="0" smtClean="0"/>
              <a:t> purify-</a:t>
            </a:r>
            <a:r>
              <a:rPr lang="en-US" altLang="zh-CN" sz="3200" b="1" dirty="0" err="1" smtClean="0"/>
              <a:t>css</a:t>
            </a:r>
            <a:endParaRPr lang="zh-CN" altLang="en-US" sz="3200" b="1" dirty="0"/>
          </a:p>
        </p:txBody>
      </p:sp>
      <p:pic>
        <p:nvPicPr>
          <p:cNvPr id="8" name="图片 7"/>
          <p:cNvPicPr>
            <a:picLocks noChangeAspect="1"/>
          </p:cNvPicPr>
          <p:nvPr/>
        </p:nvPicPr>
        <p:blipFill>
          <a:blip r:embed="rId4"/>
          <a:stretch>
            <a:fillRect/>
          </a:stretch>
        </p:blipFill>
        <p:spPr>
          <a:xfrm>
            <a:off x="380207" y="2824145"/>
            <a:ext cx="8686800" cy="419100"/>
          </a:xfrm>
          <a:prstGeom prst="rect">
            <a:avLst/>
          </a:prstGeom>
        </p:spPr>
      </p:pic>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207" y="3543913"/>
            <a:ext cx="8991600" cy="1130300"/>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0207" y="2220916"/>
            <a:ext cx="5016500" cy="381000"/>
          </a:xfrm>
          <a:prstGeom prst="rect">
            <a:avLst/>
          </a:prstGeom>
        </p:spPr>
      </p:pic>
    </p:spTree>
    <p:extLst>
      <p:ext uri="{BB962C8B-B14F-4D97-AF65-F5344CB8AC3E}">
        <p14:creationId xmlns:p14="http://schemas.microsoft.com/office/powerpoint/2010/main" val="15227621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smtClean="0"/>
              <a:t>babel</a:t>
            </a:r>
            <a:endParaRPr lang="en-US" altLang="zh-CN" sz="3200" b="1" dirty="0"/>
          </a:p>
        </p:txBody>
      </p:sp>
      <p:sp>
        <p:nvSpPr>
          <p:cNvPr id="3" name="文本框 2"/>
          <p:cNvSpPr txBox="1"/>
          <p:nvPr/>
        </p:nvSpPr>
        <p:spPr>
          <a:xfrm>
            <a:off x="316882" y="1079089"/>
            <a:ext cx="11649693" cy="1077218"/>
          </a:xfrm>
          <a:prstGeom prst="rect">
            <a:avLst/>
          </a:prstGeom>
          <a:noFill/>
        </p:spPr>
        <p:txBody>
          <a:bodyPr wrap="square" rtlCol="0">
            <a:spAutoFit/>
          </a:bodyPr>
          <a:lstStyle/>
          <a:p>
            <a:r>
              <a:rPr lang="en-US" altLang="zh-CN" sz="3200" dirty="0" err="1" smtClean="0"/>
              <a:t>npm</a:t>
            </a:r>
            <a:r>
              <a:rPr lang="en-US" altLang="zh-CN" sz="3200" dirty="0" smtClean="0"/>
              <a:t> install --save-dev babel-core babel-loader babel-preset-es2015 babel-preset-react</a:t>
            </a: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207" y="2156307"/>
            <a:ext cx="5105400" cy="4521200"/>
          </a:xfrm>
          <a:prstGeom prst="rect">
            <a:avLst/>
          </a:prstGeom>
        </p:spPr>
      </p:pic>
      <p:sp>
        <p:nvSpPr>
          <p:cNvPr id="8" name="矩形 7"/>
          <p:cNvSpPr/>
          <p:nvPr/>
        </p:nvSpPr>
        <p:spPr>
          <a:xfrm>
            <a:off x="6141728" y="3294819"/>
            <a:ext cx="3006977" cy="584775"/>
          </a:xfrm>
          <a:prstGeom prst="rect">
            <a:avLst/>
          </a:prstGeom>
        </p:spPr>
        <p:txBody>
          <a:bodyPr wrap="none">
            <a:spAutoFit/>
          </a:bodyPr>
          <a:lstStyle/>
          <a:p>
            <a:r>
              <a:rPr lang="zh-CN" altLang="en-US" sz="3200" dirty="0"/>
              <a:t>babel-preset-env</a:t>
            </a:r>
          </a:p>
        </p:txBody>
      </p:sp>
    </p:spTree>
    <p:extLst>
      <p:ext uri="{BB962C8B-B14F-4D97-AF65-F5344CB8AC3E}">
        <p14:creationId xmlns:p14="http://schemas.microsoft.com/office/powerpoint/2010/main" val="8140129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zh-CN" altLang="en-US" sz="3200" b="1" dirty="0" smtClean="0"/>
              <a:t>打包注释</a:t>
            </a:r>
            <a:endParaRPr lang="en-US" altLang="zh-CN" sz="3200" b="1" dirty="0"/>
          </a:p>
        </p:txBody>
      </p:sp>
      <p:pic>
        <p:nvPicPr>
          <p:cNvPr id="4" name="图片 3"/>
          <p:cNvPicPr>
            <a:picLocks noChangeAspect="1"/>
          </p:cNvPicPr>
          <p:nvPr/>
        </p:nvPicPr>
        <p:blipFill>
          <a:blip r:embed="rId4"/>
          <a:stretch>
            <a:fillRect/>
          </a:stretch>
        </p:blipFill>
        <p:spPr>
          <a:xfrm>
            <a:off x="571855" y="1329871"/>
            <a:ext cx="7327900" cy="482600"/>
          </a:xfrm>
          <a:prstGeom prst="rect">
            <a:avLst/>
          </a:prstGeom>
        </p:spPr>
      </p:pic>
    </p:spTree>
    <p:extLst>
      <p:ext uri="{BB962C8B-B14F-4D97-AF65-F5344CB8AC3E}">
        <p14:creationId xmlns:p14="http://schemas.microsoft.com/office/powerpoint/2010/main" val="8656267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zh-CN" altLang="en-US" sz="3200" b="1" dirty="0" smtClean="0"/>
              <a:t>模块化配置</a:t>
            </a:r>
            <a:endParaRPr lang="en-US" altLang="zh-CN" sz="3200" b="1" dirty="0"/>
          </a:p>
        </p:txBody>
      </p:sp>
      <p:pic>
        <p:nvPicPr>
          <p:cNvPr id="2" name="图片 1"/>
          <p:cNvPicPr>
            <a:picLocks noChangeAspect="1"/>
          </p:cNvPicPr>
          <p:nvPr/>
        </p:nvPicPr>
        <p:blipFill>
          <a:blip r:embed="rId4"/>
          <a:stretch>
            <a:fillRect/>
          </a:stretch>
        </p:blipFill>
        <p:spPr>
          <a:xfrm>
            <a:off x="380207" y="1070660"/>
            <a:ext cx="2603500" cy="571500"/>
          </a:xfrm>
          <a:prstGeom prst="rect">
            <a:avLst/>
          </a:prstGeom>
        </p:spPr>
      </p:pic>
      <p:pic>
        <p:nvPicPr>
          <p:cNvPr id="7" name="图片 6"/>
          <p:cNvPicPr>
            <a:picLocks noChangeAspect="1"/>
          </p:cNvPicPr>
          <p:nvPr/>
        </p:nvPicPr>
        <p:blipFill>
          <a:blip r:embed="rId5"/>
          <a:stretch>
            <a:fillRect/>
          </a:stretch>
        </p:blipFill>
        <p:spPr>
          <a:xfrm>
            <a:off x="380207" y="4086651"/>
            <a:ext cx="9702800" cy="368300"/>
          </a:xfrm>
          <a:prstGeom prst="rect">
            <a:avLst/>
          </a:prstGeom>
        </p:spPr>
      </p:pic>
      <p:pic>
        <p:nvPicPr>
          <p:cNvPr id="8" name="图片 7"/>
          <p:cNvPicPr>
            <a:picLocks noChangeAspect="1"/>
          </p:cNvPicPr>
          <p:nvPr/>
        </p:nvPicPr>
        <p:blipFill>
          <a:blip r:embed="rId6"/>
          <a:stretch>
            <a:fillRect/>
          </a:stretch>
        </p:blipFill>
        <p:spPr>
          <a:xfrm>
            <a:off x="380207" y="4630238"/>
            <a:ext cx="4635500" cy="1574800"/>
          </a:xfrm>
          <a:prstGeom prst="rect">
            <a:avLst/>
          </a:prstGeom>
        </p:spPr>
      </p:pic>
      <p:pic>
        <p:nvPicPr>
          <p:cNvPr id="9" name="图片 8"/>
          <p:cNvPicPr>
            <a:picLocks noChangeAspect="1"/>
          </p:cNvPicPr>
          <p:nvPr/>
        </p:nvPicPr>
        <p:blipFill>
          <a:blip r:embed="rId7"/>
          <a:stretch>
            <a:fillRect/>
          </a:stretch>
        </p:blipFill>
        <p:spPr>
          <a:xfrm>
            <a:off x="380207" y="2018865"/>
            <a:ext cx="5003800" cy="1638300"/>
          </a:xfrm>
          <a:prstGeom prst="rect">
            <a:avLst/>
          </a:prstGeom>
        </p:spPr>
      </p:pic>
    </p:spTree>
    <p:extLst>
      <p:ext uri="{BB962C8B-B14F-4D97-AF65-F5344CB8AC3E}">
        <p14:creationId xmlns:p14="http://schemas.microsoft.com/office/powerpoint/2010/main" val="20827556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zh-CN" altLang="en-US" sz="3200" b="1" dirty="0" smtClean="0"/>
              <a:t>开发环境 与 生产环境</a:t>
            </a:r>
            <a:endParaRPr lang="en-US" altLang="zh-CN" sz="3200" b="1" dirty="0"/>
          </a:p>
        </p:txBody>
      </p:sp>
      <p:sp>
        <p:nvSpPr>
          <p:cNvPr id="3" name="文本框 2"/>
          <p:cNvSpPr txBox="1"/>
          <p:nvPr/>
        </p:nvSpPr>
        <p:spPr>
          <a:xfrm>
            <a:off x="316882" y="1079089"/>
            <a:ext cx="11649693" cy="5016758"/>
          </a:xfrm>
          <a:prstGeom prst="rect">
            <a:avLst/>
          </a:prstGeom>
          <a:noFill/>
        </p:spPr>
        <p:txBody>
          <a:bodyPr wrap="square" rtlCol="0">
            <a:spAutoFit/>
          </a:bodyPr>
          <a:lstStyle/>
          <a:p>
            <a:r>
              <a:rPr lang="en-US" altLang="zh-CN" sz="3200" dirty="0" err="1"/>
              <a:t>devDependencies</a:t>
            </a:r>
            <a:r>
              <a:rPr lang="en-US" altLang="zh-CN" sz="3200" dirty="0"/>
              <a:t> </a:t>
            </a:r>
            <a:r>
              <a:rPr lang="zh-CN" altLang="en-US" sz="3200" dirty="0"/>
              <a:t>存放测试代码依赖的包或构建工具的</a:t>
            </a:r>
            <a:r>
              <a:rPr lang="zh-CN" altLang="en-US" sz="3200" dirty="0" smtClean="0"/>
              <a:t>包</a:t>
            </a:r>
            <a:endParaRPr lang="en-US" altLang="zh-CN" sz="3200" dirty="0" smtClean="0"/>
          </a:p>
          <a:p>
            <a:r>
              <a:rPr lang="en-US" altLang="zh-CN" sz="3200" dirty="0" smtClean="0"/>
              <a:t>dependencies</a:t>
            </a:r>
            <a:r>
              <a:rPr lang="en-US" altLang="zh-CN" sz="3200" dirty="0"/>
              <a:t> </a:t>
            </a:r>
            <a:r>
              <a:rPr lang="zh-CN" altLang="en-US" sz="3200" dirty="0"/>
              <a:t>存放项目或组件代码中依赖到的</a:t>
            </a:r>
          </a:p>
          <a:p>
            <a:endParaRPr lang="en-US" altLang="zh-CN" sz="3200" dirty="0"/>
          </a:p>
          <a:p>
            <a:r>
              <a:rPr lang="zh-CN" altLang="en-US" sz="3200" b="1" dirty="0"/>
              <a:t>安装全部项目依赖包</a:t>
            </a:r>
            <a:r>
              <a:rPr lang="zh-CN" altLang="en-US" sz="3200" b="1" dirty="0" smtClean="0"/>
              <a:t>：</a:t>
            </a:r>
            <a:r>
              <a:rPr lang="en-US" altLang="zh-CN" sz="3200" dirty="0" err="1"/>
              <a:t>npm</a:t>
            </a:r>
            <a:r>
              <a:rPr lang="en-US" altLang="zh-CN" sz="3200" dirty="0"/>
              <a:t> </a:t>
            </a:r>
            <a:r>
              <a:rPr lang="en-US" altLang="zh-CN" sz="3200" dirty="0" smtClean="0"/>
              <a:t>install</a:t>
            </a:r>
          </a:p>
          <a:p>
            <a:r>
              <a:rPr lang="zh-CN" altLang="en-US" sz="3200" b="1" dirty="0"/>
              <a:t>安装生产环境依赖包</a:t>
            </a:r>
            <a:r>
              <a:rPr lang="zh-CN" altLang="en-US" sz="3200" b="1" dirty="0" smtClean="0"/>
              <a:t>：</a:t>
            </a:r>
            <a:r>
              <a:rPr lang="en-US" altLang="zh-CN" sz="3200" dirty="0" err="1"/>
              <a:t>npm</a:t>
            </a:r>
            <a:r>
              <a:rPr lang="en-US" altLang="zh-CN" sz="3200" dirty="0"/>
              <a:t> install </a:t>
            </a:r>
            <a:r>
              <a:rPr lang="en-US" altLang="zh-CN" sz="3200" dirty="0" smtClean="0"/>
              <a:t>--production</a:t>
            </a:r>
          </a:p>
          <a:p>
            <a:endParaRPr lang="en-US" altLang="zh-CN" sz="3200" dirty="0"/>
          </a:p>
          <a:p>
            <a:endParaRPr lang="en-US" altLang="zh-CN" sz="3200" dirty="0" smtClean="0"/>
          </a:p>
          <a:p>
            <a:r>
              <a:rPr lang="en-US" altLang="zh-CN" sz="3200" dirty="0" err="1"/>
              <a:t>n</a:t>
            </a:r>
            <a:r>
              <a:rPr lang="en-US" altLang="zh-CN" sz="3200" dirty="0" err="1" smtClean="0"/>
              <a:t>pm</a:t>
            </a:r>
            <a:r>
              <a:rPr lang="en-US" altLang="zh-CN" sz="3200" dirty="0" smtClean="0"/>
              <a:t> install </a:t>
            </a:r>
            <a:r>
              <a:rPr lang="en-US" altLang="zh-CN" sz="3200" dirty="0" err="1" smtClean="0"/>
              <a:t>jquery</a:t>
            </a:r>
            <a:r>
              <a:rPr lang="en-US" altLang="zh-CN" sz="3200" dirty="0" smtClean="0"/>
              <a:t> --save</a:t>
            </a:r>
            <a:endParaRPr lang="zh-CN" altLang="en-US" sz="3200" dirty="0"/>
          </a:p>
          <a:p>
            <a:r>
              <a:rPr lang="zh-CN" altLang="en-US" sz="3200" dirty="0"/>
              <a:t/>
            </a:r>
            <a:br>
              <a:rPr lang="zh-CN" altLang="en-US" sz="3200" dirty="0"/>
            </a:br>
            <a:endParaRPr lang="en-US" altLang="zh-CN" sz="3200" dirty="0" smtClean="0"/>
          </a:p>
        </p:txBody>
      </p:sp>
    </p:spTree>
    <p:extLst>
      <p:ext uri="{BB962C8B-B14F-4D97-AF65-F5344CB8AC3E}">
        <p14:creationId xmlns:p14="http://schemas.microsoft.com/office/powerpoint/2010/main" val="10248980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zh-CN" altLang="en-US" sz="3200" b="1" dirty="0"/>
              <a:t>打包第三方类</a:t>
            </a:r>
            <a:r>
              <a:rPr lang="zh-CN" altLang="en-US" sz="3200" b="1" dirty="0" smtClean="0"/>
              <a:t>库</a:t>
            </a:r>
            <a:r>
              <a:rPr lang="en-US" altLang="zh-CN" sz="3200" b="1" dirty="0" smtClean="0"/>
              <a:t>1</a:t>
            </a:r>
            <a:endParaRPr lang="en-US" altLang="zh-CN" sz="3200" b="1" dirty="0"/>
          </a:p>
        </p:txBody>
      </p:sp>
      <p:sp>
        <p:nvSpPr>
          <p:cNvPr id="3" name="文本框 2"/>
          <p:cNvSpPr txBox="1"/>
          <p:nvPr/>
        </p:nvSpPr>
        <p:spPr>
          <a:xfrm>
            <a:off x="316882" y="1079089"/>
            <a:ext cx="11649693" cy="584775"/>
          </a:xfrm>
          <a:prstGeom prst="rect">
            <a:avLst/>
          </a:prstGeom>
          <a:noFill/>
        </p:spPr>
        <p:txBody>
          <a:bodyPr wrap="square" rtlCol="0">
            <a:spAutoFit/>
          </a:bodyPr>
          <a:lstStyle/>
          <a:p>
            <a:r>
              <a:rPr lang="en-US" altLang="zh-CN" sz="3200" dirty="0" err="1" smtClean="0"/>
              <a:t>npm</a:t>
            </a:r>
            <a:r>
              <a:rPr lang="en-US" altLang="zh-CN" sz="3200" dirty="0" smtClean="0"/>
              <a:t> install --save </a:t>
            </a:r>
            <a:r>
              <a:rPr lang="en-US" altLang="zh-CN" sz="3200" dirty="0" err="1" smtClean="0"/>
              <a:t>jquery</a:t>
            </a:r>
            <a:endParaRPr lang="en-US" altLang="zh-CN" sz="3200" dirty="0" smtClean="0"/>
          </a:p>
        </p:txBody>
      </p:sp>
      <p:pic>
        <p:nvPicPr>
          <p:cNvPr id="2" name="图片 1"/>
          <p:cNvPicPr>
            <a:picLocks noChangeAspect="1"/>
          </p:cNvPicPr>
          <p:nvPr/>
        </p:nvPicPr>
        <p:blipFill>
          <a:blip r:embed="rId4"/>
          <a:stretch>
            <a:fillRect/>
          </a:stretch>
        </p:blipFill>
        <p:spPr>
          <a:xfrm>
            <a:off x="5329578" y="1187326"/>
            <a:ext cx="4305300" cy="368300"/>
          </a:xfrm>
          <a:prstGeom prst="rect">
            <a:avLst/>
          </a:prstGeom>
        </p:spPr>
      </p:pic>
      <p:pic>
        <p:nvPicPr>
          <p:cNvPr id="4" name="图片 3"/>
          <p:cNvPicPr>
            <a:picLocks noChangeAspect="1"/>
          </p:cNvPicPr>
          <p:nvPr/>
        </p:nvPicPr>
        <p:blipFill>
          <a:blip r:embed="rId5"/>
          <a:stretch>
            <a:fillRect/>
          </a:stretch>
        </p:blipFill>
        <p:spPr>
          <a:xfrm>
            <a:off x="380207" y="2426411"/>
            <a:ext cx="6108700" cy="393700"/>
          </a:xfrm>
          <a:prstGeom prst="rect">
            <a:avLst/>
          </a:prstGeom>
        </p:spPr>
      </p:pic>
      <p:pic>
        <p:nvPicPr>
          <p:cNvPr id="7" name="图片 6"/>
          <p:cNvPicPr>
            <a:picLocks noChangeAspect="1"/>
          </p:cNvPicPr>
          <p:nvPr/>
        </p:nvPicPr>
        <p:blipFill>
          <a:blip r:embed="rId6"/>
          <a:stretch>
            <a:fillRect/>
          </a:stretch>
        </p:blipFill>
        <p:spPr>
          <a:xfrm>
            <a:off x="380207" y="3205843"/>
            <a:ext cx="4622800" cy="1143000"/>
          </a:xfrm>
          <a:prstGeom prst="rect">
            <a:avLst/>
          </a:prstGeom>
        </p:spPr>
      </p:pic>
    </p:spTree>
    <p:extLst>
      <p:ext uri="{BB962C8B-B14F-4D97-AF65-F5344CB8AC3E}">
        <p14:creationId xmlns:p14="http://schemas.microsoft.com/office/powerpoint/2010/main" val="7306908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zh-CN" altLang="en-US" sz="3200" b="1" dirty="0"/>
              <a:t>打包第三方类</a:t>
            </a:r>
            <a:r>
              <a:rPr lang="zh-CN" altLang="en-US" sz="3200" b="1" dirty="0" smtClean="0"/>
              <a:t>库</a:t>
            </a:r>
            <a:r>
              <a:rPr lang="en-US" altLang="zh-CN" sz="3200" b="1" dirty="0" smtClean="0"/>
              <a:t>2</a:t>
            </a:r>
            <a:endParaRPr lang="en-US" altLang="zh-CN" sz="3200" b="1" dirty="0"/>
          </a:p>
        </p:txBody>
      </p:sp>
      <p:pic>
        <p:nvPicPr>
          <p:cNvPr id="9" name="图片 8"/>
          <p:cNvPicPr>
            <a:picLocks noChangeAspect="1"/>
          </p:cNvPicPr>
          <p:nvPr/>
        </p:nvPicPr>
        <p:blipFill>
          <a:blip r:embed="rId4"/>
          <a:stretch>
            <a:fillRect/>
          </a:stretch>
        </p:blipFill>
        <p:spPr>
          <a:xfrm>
            <a:off x="545465" y="867410"/>
            <a:ext cx="5664200" cy="2349500"/>
          </a:xfrm>
          <a:prstGeom prst="rect">
            <a:avLst/>
          </a:prstGeom>
        </p:spPr>
      </p:pic>
      <p:pic>
        <p:nvPicPr>
          <p:cNvPr id="13" name="图片 12"/>
          <p:cNvPicPr>
            <a:picLocks noChangeAspect="1"/>
          </p:cNvPicPr>
          <p:nvPr/>
        </p:nvPicPr>
        <p:blipFill>
          <a:blip r:embed="rId5"/>
          <a:stretch>
            <a:fillRect/>
          </a:stretch>
        </p:blipFill>
        <p:spPr>
          <a:xfrm>
            <a:off x="545465" y="3540124"/>
            <a:ext cx="7162800" cy="3111500"/>
          </a:xfrm>
          <a:prstGeom prst="rect">
            <a:avLst/>
          </a:prstGeom>
        </p:spPr>
      </p:pic>
    </p:spTree>
    <p:extLst>
      <p:ext uri="{BB962C8B-B14F-4D97-AF65-F5344CB8AC3E}">
        <p14:creationId xmlns:p14="http://schemas.microsoft.com/office/powerpoint/2010/main" val="253089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zh-CN" altLang="en-US" sz="3200" b="1" dirty="0"/>
              <a:t>打包第三方类</a:t>
            </a:r>
            <a:r>
              <a:rPr lang="zh-CN" altLang="en-US" sz="3200" b="1" dirty="0" smtClean="0"/>
              <a:t>库</a:t>
            </a:r>
            <a:r>
              <a:rPr lang="en-US" altLang="zh-CN" sz="3200" b="1" dirty="0"/>
              <a:t>3</a:t>
            </a:r>
          </a:p>
        </p:txBody>
      </p:sp>
      <p:sp>
        <p:nvSpPr>
          <p:cNvPr id="8" name="文本框 7"/>
          <p:cNvSpPr txBox="1"/>
          <p:nvPr/>
        </p:nvSpPr>
        <p:spPr>
          <a:xfrm>
            <a:off x="316882" y="1079089"/>
            <a:ext cx="11649693" cy="1077218"/>
          </a:xfrm>
          <a:prstGeom prst="rect">
            <a:avLst/>
          </a:prstGeom>
          <a:noFill/>
        </p:spPr>
        <p:txBody>
          <a:bodyPr wrap="square" rtlCol="0">
            <a:spAutoFit/>
          </a:bodyPr>
          <a:lstStyle/>
          <a:p>
            <a:r>
              <a:rPr lang="zh-CN" altLang="en-US" sz="3200" dirty="0" smtClean="0"/>
              <a:t>多个第三方类库： 比如   </a:t>
            </a:r>
            <a:r>
              <a:rPr lang="en-US" altLang="zh-CN" sz="3200" dirty="0" err="1" smtClean="0"/>
              <a:t>npm</a:t>
            </a:r>
            <a:r>
              <a:rPr lang="en-US" altLang="zh-CN" sz="3200" dirty="0" smtClean="0"/>
              <a:t> install --save </a:t>
            </a:r>
            <a:r>
              <a:rPr lang="en-US" altLang="zh-CN" sz="3200" dirty="0" err="1" smtClean="0"/>
              <a:t>vue</a:t>
            </a:r>
            <a:r>
              <a:rPr lang="zh-CN" altLang="en-US" sz="3200" dirty="0"/>
              <a:t/>
            </a:r>
            <a:br>
              <a:rPr lang="zh-CN" altLang="en-US" sz="3200" dirty="0"/>
            </a:br>
            <a:endParaRPr lang="en-US" altLang="zh-CN" sz="3200" dirty="0" smtClean="0"/>
          </a:p>
        </p:txBody>
      </p:sp>
      <p:pic>
        <p:nvPicPr>
          <p:cNvPr id="2" name="图片 1"/>
          <p:cNvPicPr>
            <a:picLocks noChangeAspect="1"/>
          </p:cNvPicPr>
          <p:nvPr/>
        </p:nvPicPr>
        <p:blipFill>
          <a:blip r:embed="rId4"/>
          <a:stretch>
            <a:fillRect/>
          </a:stretch>
        </p:blipFill>
        <p:spPr>
          <a:xfrm>
            <a:off x="380207" y="2156307"/>
            <a:ext cx="7340600" cy="3136900"/>
          </a:xfrm>
          <a:prstGeom prst="rect">
            <a:avLst/>
          </a:prstGeom>
        </p:spPr>
      </p:pic>
    </p:spTree>
    <p:extLst>
      <p:ext uri="{BB962C8B-B14F-4D97-AF65-F5344CB8AC3E}">
        <p14:creationId xmlns:p14="http://schemas.microsoft.com/office/powerpoint/2010/main" val="1773117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zh-CN" altLang="en-US" sz="3200" b="1" dirty="0" smtClean="0"/>
              <a:t>资源拷贝</a:t>
            </a:r>
            <a:endParaRPr lang="en-US" altLang="zh-CN" sz="3200" b="1" dirty="0"/>
          </a:p>
        </p:txBody>
      </p:sp>
      <p:sp>
        <p:nvSpPr>
          <p:cNvPr id="8" name="文本框 7"/>
          <p:cNvSpPr txBox="1"/>
          <p:nvPr/>
        </p:nvSpPr>
        <p:spPr>
          <a:xfrm>
            <a:off x="316882" y="1079089"/>
            <a:ext cx="11649693" cy="584775"/>
          </a:xfrm>
          <a:prstGeom prst="rect">
            <a:avLst/>
          </a:prstGeom>
          <a:noFill/>
        </p:spPr>
        <p:txBody>
          <a:bodyPr wrap="square" rtlCol="0">
            <a:spAutoFit/>
          </a:bodyPr>
          <a:lstStyle/>
          <a:p>
            <a:r>
              <a:rPr lang="en-US" altLang="zh-CN" sz="3200" dirty="0" err="1"/>
              <a:t>npm</a:t>
            </a:r>
            <a:r>
              <a:rPr lang="en-US" altLang="zh-CN" sz="3200" dirty="0"/>
              <a:t> install --save-dev copy-</a:t>
            </a:r>
            <a:r>
              <a:rPr lang="en-US" altLang="zh-CN" sz="3200" dirty="0" err="1"/>
              <a:t>webpack</a:t>
            </a:r>
            <a:r>
              <a:rPr lang="en-US" altLang="zh-CN" sz="3200" dirty="0"/>
              <a:t>-plugin</a:t>
            </a:r>
            <a:endParaRPr lang="en-US" altLang="zh-CN" sz="3200" dirty="0" smtClean="0"/>
          </a:p>
        </p:txBody>
      </p:sp>
      <p:pic>
        <p:nvPicPr>
          <p:cNvPr id="3" name="图片 2"/>
          <p:cNvPicPr>
            <a:picLocks noChangeAspect="1"/>
          </p:cNvPicPr>
          <p:nvPr/>
        </p:nvPicPr>
        <p:blipFill>
          <a:blip r:embed="rId4"/>
          <a:stretch>
            <a:fillRect/>
          </a:stretch>
        </p:blipFill>
        <p:spPr>
          <a:xfrm>
            <a:off x="380207" y="1918973"/>
            <a:ext cx="9156700" cy="431800"/>
          </a:xfrm>
          <a:prstGeom prst="rect">
            <a:avLst/>
          </a:prstGeom>
        </p:spPr>
      </p:pic>
      <p:pic>
        <p:nvPicPr>
          <p:cNvPr id="4" name="图片 3"/>
          <p:cNvPicPr>
            <a:picLocks noChangeAspect="1"/>
          </p:cNvPicPr>
          <p:nvPr/>
        </p:nvPicPr>
        <p:blipFill>
          <a:blip r:embed="rId5"/>
          <a:stretch>
            <a:fillRect/>
          </a:stretch>
        </p:blipFill>
        <p:spPr>
          <a:xfrm>
            <a:off x="380207" y="2759529"/>
            <a:ext cx="6159500" cy="1600200"/>
          </a:xfrm>
          <a:prstGeom prst="rect">
            <a:avLst/>
          </a:prstGeom>
        </p:spPr>
      </p:pic>
    </p:spTree>
    <p:extLst>
      <p:ext uri="{BB962C8B-B14F-4D97-AF65-F5344CB8AC3E}">
        <p14:creationId xmlns:p14="http://schemas.microsoft.com/office/powerpoint/2010/main" val="19207751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en-US" altLang="zh-CN" sz="3200" b="1" dirty="0" err="1" smtClean="0"/>
              <a:t>Json</a:t>
            </a:r>
            <a:r>
              <a:rPr lang="zh-CN" altLang="en-US" sz="3200" b="1" dirty="0" smtClean="0"/>
              <a:t>文件</a:t>
            </a:r>
            <a:endParaRPr lang="en-US" altLang="zh-CN" sz="3200" b="1" dirty="0"/>
          </a:p>
        </p:txBody>
      </p:sp>
      <p:sp>
        <p:nvSpPr>
          <p:cNvPr id="3" name="文本框 2"/>
          <p:cNvSpPr txBox="1"/>
          <p:nvPr/>
        </p:nvSpPr>
        <p:spPr>
          <a:xfrm>
            <a:off x="316882" y="1079089"/>
            <a:ext cx="11649693" cy="584775"/>
          </a:xfrm>
          <a:prstGeom prst="rect">
            <a:avLst/>
          </a:prstGeom>
          <a:noFill/>
        </p:spPr>
        <p:txBody>
          <a:bodyPr wrap="square" rtlCol="0">
            <a:spAutoFit/>
          </a:bodyPr>
          <a:lstStyle/>
          <a:p>
            <a:r>
              <a:rPr lang="zh-CN" altLang="en-US" sz="3200" dirty="0" smtClean="0"/>
              <a:t>根目录下创建</a:t>
            </a:r>
            <a:r>
              <a:rPr lang="en-US" altLang="zh-CN" sz="3200" dirty="0" err="1" smtClean="0"/>
              <a:t>json</a:t>
            </a:r>
            <a:r>
              <a:rPr lang="zh-CN" altLang="en-US" sz="3200" dirty="0" smtClean="0"/>
              <a:t>文件：</a:t>
            </a:r>
            <a:endParaRPr lang="en-US" altLang="zh-CN" sz="3200" dirty="0" smtClean="0"/>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207" y="1752681"/>
            <a:ext cx="5372100" cy="233680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207" y="4537528"/>
            <a:ext cx="10058400" cy="1147907"/>
          </a:xfrm>
          <a:prstGeom prst="rect">
            <a:avLst/>
          </a:prstGeom>
        </p:spPr>
      </p:pic>
    </p:spTree>
    <p:extLst>
      <p:ext uri="{BB962C8B-B14F-4D97-AF65-F5344CB8AC3E}">
        <p14:creationId xmlns:p14="http://schemas.microsoft.com/office/powerpoint/2010/main" val="14898738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zh-CN" altLang="en-US" sz="3200" b="1" dirty="0" smtClean="0"/>
              <a:t>什么是</a:t>
            </a:r>
            <a:r>
              <a:rPr lang="en-US" altLang="zh-CN" sz="3200" b="1" dirty="0" err="1" smtClean="0"/>
              <a:t>webpack</a:t>
            </a:r>
            <a:endParaRPr lang="en-US" altLang="zh-CN" sz="3200" b="1" dirty="0"/>
          </a:p>
        </p:txBody>
      </p:sp>
      <p:sp>
        <p:nvSpPr>
          <p:cNvPr id="3" name="文本框 2"/>
          <p:cNvSpPr txBox="1"/>
          <p:nvPr/>
        </p:nvSpPr>
        <p:spPr>
          <a:xfrm>
            <a:off x="285008" y="867410"/>
            <a:ext cx="11649693" cy="6001643"/>
          </a:xfrm>
          <a:prstGeom prst="rect">
            <a:avLst/>
          </a:prstGeom>
          <a:noFill/>
        </p:spPr>
        <p:txBody>
          <a:bodyPr wrap="square" rtlCol="0">
            <a:spAutoFit/>
          </a:bodyPr>
          <a:lstStyle/>
          <a:p>
            <a:r>
              <a:rPr lang="en-US" altLang="zh-CN" sz="3200" dirty="0" err="1"/>
              <a:t>WebPack</a:t>
            </a:r>
            <a:r>
              <a:rPr lang="zh-CN" altLang="en-US" sz="3200" dirty="0"/>
              <a:t>可以看做是</a:t>
            </a:r>
            <a:r>
              <a:rPr lang="zh-CN" altLang="en-US" sz="3200" b="1" dirty="0"/>
              <a:t>模块打包机</a:t>
            </a:r>
            <a:r>
              <a:rPr lang="zh-CN" altLang="en-US" sz="3200" dirty="0"/>
              <a:t>：它做的事情是，分析你的项目结构，找到</a:t>
            </a:r>
            <a:r>
              <a:rPr lang="en-US" altLang="zh-CN" sz="3200" dirty="0"/>
              <a:t>JavaScript</a:t>
            </a:r>
            <a:r>
              <a:rPr lang="zh-CN" altLang="en-US" sz="3200" dirty="0"/>
              <a:t>模块以及其它的一些浏览器不能直接运行的拓展语言（</a:t>
            </a:r>
            <a:r>
              <a:rPr lang="en-US" altLang="zh-CN" sz="3200" dirty="0" err="1"/>
              <a:t>Scss</a:t>
            </a:r>
            <a:r>
              <a:rPr lang="zh-CN" altLang="en-US" sz="3200" dirty="0"/>
              <a:t>，</a:t>
            </a:r>
            <a:r>
              <a:rPr lang="en-US" altLang="zh-CN" sz="3200" dirty="0" err="1"/>
              <a:t>TypeScript</a:t>
            </a:r>
            <a:r>
              <a:rPr lang="zh-CN" altLang="en-US" sz="3200" dirty="0"/>
              <a:t>等），并将其转换和打包为合适的格式供浏览器使用</a:t>
            </a:r>
            <a:r>
              <a:rPr lang="zh-CN" altLang="en-US" sz="3200" dirty="0" smtClean="0"/>
              <a:t>。</a:t>
            </a:r>
            <a:endParaRPr lang="en-US" altLang="zh-CN" sz="3200" dirty="0" smtClean="0"/>
          </a:p>
          <a:p>
            <a:endParaRPr lang="en-US" altLang="zh-CN" sz="3200" dirty="0"/>
          </a:p>
          <a:p>
            <a:r>
              <a:rPr lang="en-US" altLang="zh-CN" sz="3200" dirty="0" err="1" smtClean="0"/>
              <a:t>webpack</a:t>
            </a:r>
            <a:r>
              <a:rPr lang="zh-CN" altLang="en-US" sz="3200" dirty="0" smtClean="0"/>
              <a:t>  </a:t>
            </a:r>
            <a:r>
              <a:rPr lang="en-US" altLang="zh-CN" sz="3200" dirty="0" smtClean="0"/>
              <a:t>3.X</a:t>
            </a:r>
            <a:r>
              <a:rPr lang="zh-CN" altLang="en-US" sz="3200" dirty="0" smtClean="0"/>
              <a:t>版本</a:t>
            </a:r>
            <a:endParaRPr lang="en-US" altLang="zh-CN" sz="3200" dirty="0" smtClean="0"/>
          </a:p>
          <a:p>
            <a:endParaRPr lang="en-US" altLang="zh-CN" sz="3200" dirty="0" smtClean="0"/>
          </a:p>
          <a:p>
            <a:pPr marL="457200" indent="-457200">
              <a:buFont typeface="Arial" charset="0"/>
              <a:buChar char="•"/>
            </a:pPr>
            <a:r>
              <a:rPr lang="zh-CN" altLang="en-US" sz="3200" dirty="0" smtClean="0"/>
              <a:t>打包</a:t>
            </a:r>
            <a:endParaRPr lang="en-US" altLang="zh-CN" sz="3200" dirty="0" smtClean="0"/>
          </a:p>
          <a:p>
            <a:pPr marL="457200" indent="-457200">
              <a:buFont typeface="Arial" charset="0"/>
              <a:buChar char="•"/>
            </a:pPr>
            <a:r>
              <a:rPr lang="zh-CN" altLang="en-US" sz="3200" dirty="0" smtClean="0"/>
              <a:t>转换（比如</a:t>
            </a:r>
            <a:r>
              <a:rPr lang="en-US" altLang="zh-CN" sz="3200" dirty="0" smtClean="0"/>
              <a:t>sass</a:t>
            </a:r>
            <a:r>
              <a:rPr lang="zh-CN" altLang="en-US" sz="3200" dirty="0" smtClean="0"/>
              <a:t>、</a:t>
            </a:r>
            <a:r>
              <a:rPr lang="en-US" altLang="zh-CN" sz="3200" dirty="0" smtClean="0"/>
              <a:t>less</a:t>
            </a:r>
            <a:r>
              <a:rPr lang="zh-CN" altLang="en-US" sz="3200" dirty="0" smtClean="0"/>
              <a:t>等）</a:t>
            </a:r>
            <a:endParaRPr lang="en-US" altLang="zh-CN" sz="3200" dirty="0" smtClean="0"/>
          </a:p>
          <a:p>
            <a:pPr marL="457200" indent="-457200">
              <a:buFont typeface="Arial" charset="0"/>
              <a:buChar char="•"/>
            </a:pPr>
            <a:r>
              <a:rPr lang="zh-CN" altLang="en-US" sz="3200" dirty="0" smtClean="0"/>
              <a:t>优化</a:t>
            </a:r>
            <a:endParaRPr lang="en-US" altLang="zh-CN" sz="3200" dirty="0" smtClean="0"/>
          </a:p>
          <a:p>
            <a:endParaRPr lang="en-US" altLang="zh-CN" sz="3200" dirty="0" smtClean="0"/>
          </a:p>
          <a:p>
            <a:endParaRPr lang="zh-CN" altLang="en-US" sz="3200" dirty="0"/>
          </a:p>
        </p:txBody>
      </p:sp>
    </p:spTree>
    <p:extLst>
      <p:ext uri="{BB962C8B-B14F-4D97-AF65-F5344CB8AC3E}">
        <p14:creationId xmlns:p14="http://schemas.microsoft.com/office/powerpoint/2010/main" val="195872288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en-US" altLang="zh-CN" sz="3200" b="1" dirty="0" smtClean="0"/>
              <a:t>watch</a:t>
            </a:r>
            <a:endParaRPr lang="en-US" altLang="zh-CN" sz="3200" b="1" dirty="0"/>
          </a:p>
        </p:txBody>
      </p:sp>
      <p:sp>
        <p:nvSpPr>
          <p:cNvPr id="3" name="文本框 2"/>
          <p:cNvSpPr txBox="1"/>
          <p:nvPr/>
        </p:nvSpPr>
        <p:spPr>
          <a:xfrm>
            <a:off x="316882" y="1079089"/>
            <a:ext cx="11649693" cy="584775"/>
          </a:xfrm>
          <a:prstGeom prst="rect">
            <a:avLst/>
          </a:prstGeom>
          <a:noFill/>
        </p:spPr>
        <p:txBody>
          <a:bodyPr wrap="square" rtlCol="0">
            <a:spAutoFit/>
          </a:bodyPr>
          <a:lstStyle/>
          <a:p>
            <a:r>
              <a:rPr lang="en-US" altLang="zh-CN" sz="3200" dirty="0" err="1" smtClean="0"/>
              <a:t>webpack</a:t>
            </a:r>
            <a:r>
              <a:rPr lang="en-US" altLang="zh-CN" sz="3200" dirty="0" smtClean="0"/>
              <a:t> --watch</a:t>
            </a:r>
          </a:p>
        </p:txBody>
      </p:sp>
      <p:pic>
        <p:nvPicPr>
          <p:cNvPr id="2" name="图片 1"/>
          <p:cNvPicPr>
            <a:picLocks noChangeAspect="1"/>
          </p:cNvPicPr>
          <p:nvPr/>
        </p:nvPicPr>
        <p:blipFill>
          <a:blip r:embed="rId4"/>
          <a:stretch>
            <a:fillRect/>
          </a:stretch>
        </p:blipFill>
        <p:spPr>
          <a:xfrm>
            <a:off x="45728" y="1663864"/>
            <a:ext cx="12192000" cy="2908183"/>
          </a:xfrm>
          <a:prstGeom prst="rect">
            <a:avLst/>
          </a:prstGeom>
        </p:spPr>
      </p:pic>
    </p:spTree>
    <p:extLst>
      <p:ext uri="{BB962C8B-B14F-4D97-AF65-F5344CB8AC3E}">
        <p14:creationId xmlns:p14="http://schemas.microsoft.com/office/powerpoint/2010/main" val="17065659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图片 1"/>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4" name="矩形 3"/>
          <p:cNvSpPr/>
          <p:nvPr/>
        </p:nvSpPr>
        <p:spPr>
          <a:xfrm>
            <a:off x="0" y="-7937"/>
            <a:ext cx="12192000" cy="6858000"/>
          </a:xfrm>
          <a:prstGeom prst="rect">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4820" name="文本框 4"/>
          <p:cNvSpPr txBox="1"/>
          <p:nvPr/>
        </p:nvSpPr>
        <p:spPr>
          <a:xfrm>
            <a:off x="3295650" y="2424113"/>
            <a:ext cx="5905500" cy="1016000"/>
          </a:xfrm>
          <a:prstGeom prst="rect">
            <a:avLst/>
          </a:prstGeom>
          <a:noFill/>
          <a:ln w="9525">
            <a:noFill/>
          </a:ln>
        </p:spPr>
        <p:txBody>
          <a:bodyPr>
            <a:spAutoFit/>
          </a:bodyPr>
          <a:lstStyle/>
          <a:p>
            <a:pPr lvl="0" algn="dist" eaLnBrk="1" hangingPunct="1"/>
            <a:r>
              <a:rPr lang="en-US" altLang="zh-CN" sz="6000" b="1" dirty="0">
                <a:solidFill>
                  <a:schemeClr val="bg1"/>
                </a:solidFill>
                <a:latin typeface="微软雅黑" pitchFamily="34" charset="-122"/>
                <a:ea typeface="微软雅黑" pitchFamily="34" charset="-122"/>
              </a:rPr>
              <a:t>Thank you</a:t>
            </a:r>
            <a:endParaRPr lang="zh-CN" altLang="en-US" sz="6000" b="1" dirty="0">
              <a:solidFill>
                <a:schemeClr val="bg1"/>
              </a:solidFill>
              <a:latin typeface="微软雅黑" pitchFamily="34" charset="-122"/>
              <a:ea typeface="微软雅黑" pitchFamily="34" charset="-122"/>
            </a:endParaRPr>
          </a:p>
        </p:txBody>
      </p:sp>
      <p:sp>
        <p:nvSpPr>
          <p:cNvPr id="34821" name="文本框 5"/>
          <p:cNvSpPr txBox="1"/>
          <p:nvPr/>
        </p:nvSpPr>
        <p:spPr>
          <a:xfrm>
            <a:off x="3295650" y="3421063"/>
            <a:ext cx="5514975" cy="400110"/>
          </a:xfrm>
          <a:prstGeom prst="rect">
            <a:avLst/>
          </a:prstGeom>
          <a:noFill/>
          <a:ln w="9525">
            <a:noFill/>
          </a:ln>
        </p:spPr>
        <p:txBody>
          <a:bodyPr>
            <a:spAutoFit/>
          </a:bodyPr>
          <a:lstStyle/>
          <a:p>
            <a:pPr lvl="0" algn="dist" eaLnBrk="1" hangingPunct="1"/>
            <a:r>
              <a:rPr lang="zh-CN" altLang="en-US" sz="2000" b="1" dirty="0" smtClean="0">
                <a:solidFill>
                  <a:schemeClr val="bg1"/>
                </a:solidFill>
                <a:latin typeface="微软雅黑" pitchFamily="34" charset="-122"/>
                <a:ea typeface="微软雅黑" pitchFamily="34" charset="-122"/>
              </a:rPr>
              <a:t>谢谢观看</a:t>
            </a:r>
            <a:endParaRPr lang="zh-CN" altLang="en-US" sz="2000" b="1" dirty="0">
              <a:solidFill>
                <a:schemeClr val="bg1"/>
              </a:solidFill>
              <a:latin typeface="微软雅黑" pitchFamily="34" charset="-122"/>
              <a:ea typeface="微软雅黑" pitchFamily="34" charset="-122"/>
            </a:endParaRPr>
          </a:p>
        </p:txBody>
      </p:sp>
      <p:cxnSp>
        <p:nvCxnSpPr>
          <p:cNvPr id="8" name="直接连接符 7"/>
          <p:cNvCxnSpPr/>
          <p:nvPr/>
        </p:nvCxnSpPr>
        <p:spPr>
          <a:xfrm>
            <a:off x="2981325" y="1643063"/>
            <a:ext cx="628650" cy="6286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7773988" y="4294188"/>
            <a:ext cx="628650" cy="6286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4825" name="组合 9"/>
          <p:cNvGrpSpPr/>
          <p:nvPr/>
        </p:nvGrpSpPr>
        <p:grpSpPr>
          <a:xfrm>
            <a:off x="5097463" y="1749425"/>
            <a:ext cx="1789112" cy="522288"/>
            <a:chOff x="4368800" y="1262743"/>
            <a:chExt cx="1886857" cy="522514"/>
          </a:xfrm>
        </p:grpSpPr>
        <p:cxnSp>
          <p:nvCxnSpPr>
            <p:cNvPr id="11" name="直接连接符 10"/>
            <p:cNvCxnSpPr/>
            <p:nvPr/>
          </p:nvCxnSpPr>
          <p:spPr>
            <a:xfrm>
              <a:off x="4368800" y="1262743"/>
              <a:ext cx="0" cy="5225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368800" y="1262743"/>
              <a:ext cx="18868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6255657" y="1262743"/>
              <a:ext cx="0" cy="5225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4826" name="组合 13"/>
          <p:cNvGrpSpPr/>
          <p:nvPr/>
        </p:nvGrpSpPr>
        <p:grpSpPr>
          <a:xfrm rot="10800000">
            <a:off x="5111750" y="4178300"/>
            <a:ext cx="1789113" cy="522288"/>
            <a:chOff x="4368800" y="1262743"/>
            <a:chExt cx="1886857" cy="522514"/>
          </a:xfrm>
        </p:grpSpPr>
        <p:cxnSp>
          <p:nvCxnSpPr>
            <p:cNvPr id="15" name="直接连接符 14"/>
            <p:cNvCxnSpPr/>
            <p:nvPr/>
          </p:nvCxnSpPr>
          <p:spPr>
            <a:xfrm>
              <a:off x="4368800" y="1262743"/>
              <a:ext cx="0" cy="5225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368800" y="1262743"/>
              <a:ext cx="18868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255657" y="1262743"/>
              <a:ext cx="0" cy="5225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4820"/>
                                        </p:tgtEl>
                                        <p:attrNameLst>
                                          <p:attrName>style.visibility</p:attrName>
                                        </p:attrNameLst>
                                      </p:cBhvr>
                                      <p:to>
                                        <p:strVal val="visible"/>
                                      </p:to>
                                    </p:set>
                                    <p:animEffect transition="in" filter="strips(downLeft)">
                                      <p:cBhvr>
                                        <p:cTn id="7" dur="500"/>
                                        <p:tgtEl>
                                          <p:spTgt spid="34820"/>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34821"/>
                                        </p:tgtEl>
                                        <p:attrNameLst>
                                          <p:attrName>style.visibility</p:attrName>
                                        </p:attrNameLst>
                                      </p:cBhvr>
                                      <p:to>
                                        <p:strVal val="visible"/>
                                      </p:to>
                                    </p:set>
                                    <p:animEffect transition="in" filter="strips(downLeft)">
                                      <p:cBhvr>
                                        <p:cTn id="10" dur="500"/>
                                        <p:tgtEl>
                                          <p:spTgt spid="348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0" grpId="0"/>
      <p:bldP spid="348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pic>
        <p:nvPicPr>
          <p:cNvPr id="2" name="图片 1"/>
          <p:cNvPicPr>
            <a:picLocks noChangeAspect="1"/>
          </p:cNvPicPr>
          <p:nvPr/>
        </p:nvPicPr>
        <p:blipFill>
          <a:blip r:embed="rId4"/>
          <a:stretch>
            <a:fillRect/>
          </a:stretch>
        </p:blipFill>
        <p:spPr>
          <a:xfrm>
            <a:off x="148918" y="843660"/>
            <a:ext cx="11948082" cy="5472404"/>
          </a:xfrm>
          <a:prstGeom prst="rect">
            <a:avLst/>
          </a:prstGeom>
        </p:spPr>
      </p:pic>
    </p:spTree>
    <p:extLst>
      <p:ext uri="{BB962C8B-B14F-4D97-AF65-F5344CB8AC3E}">
        <p14:creationId xmlns:p14="http://schemas.microsoft.com/office/powerpoint/2010/main" val="18500563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zh-CN" altLang="en-US" sz="3200" b="1" dirty="0" smtClean="0"/>
              <a:t>网站</a:t>
            </a:r>
            <a:endParaRPr lang="en-US" altLang="zh-CN" sz="3200" b="1" dirty="0"/>
          </a:p>
        </p:txBody>
      </p:sp>
      <p:sp>
        <p:nvSpPr>
          <p:cNvPr id="3" name="文本框 2"/>
          <p:cNvSpPr txBox="1"/>
          <p:nvPr/>
        </p:nvSpPr>
        <p:spPr>
          <a:xfrm>
            <a:off x="285008" y="867410"/>
            <a:ext cx="11649693" cy="2554545"/>
          </a:xfrm>
          <a:prstGeom prst="rect">
            <a:avLst/>
          </a:prstGeom>
          <a:noFill/>
        </p:spPr>
        <p:txBody>
          <a:bodyPr wrap="square" rtlCol="0">
            <a:spAutoFit/>
          </a:bodyPr>
          <a:lstStyle/>
          <a:p>
            <a:r>
              <a:rPr lang="zh-CN" altLang="en-US" sz="3200" b="1" dirty="0" smtClean="0"/>
              <a:t>英文： </a:t>
            </a:r>
            <a:r>
              <a:rPr lang="en-US" altLang="zh-CN" sz="3200" b="1" dirty="0" smtClean="0">
                <a:hlinkClick r:id="rId4"/>
              </a:rPr>
              <a:t>http</a:t>
            </a:r>
            <a:r>
              <a:rPr lang="en-US" altLang="zh-CN" sz="3200" b="1" dirty="0">
                <a:hlinkClick r:id="rId4"/>
              </a:rPr>
              <a:t>://webpack.js.org/</a:t>
            </a:r>
            <a:endParaRPr lang="en-US" altLang="zh-CN" sz="3200" b="1" dirty="0" smtClean="0"/>
          </a:p>
          <a:p>
            <a:endParaRPr lang="en-US" altLang="zh-CN" sz="3200" b="1" dirty="0"/>
          </a:p>
          <a:p>
            <a:r>
              <a:rPr lang="zh-CN" altLang="en-US" sz="3200" b="1" dirty="0" smtClean="0"/>
              <a:t>中文：</a:t>
            </a:r>
            <a:r>
              <a:rPr lang="en-US" altLang="zh-CN" sz="3200" b="1" dirty="0">
                <a:hlinkClick r:id="rId5"/>
              </a:rPr>
              <a:t>https://</a:t>
            </a:r>
            <a:r>
              <a:rPr lang="en-US" altLang="zh-CN" sz="3200" b="1" dirty="0" err="1">
                <a:hlinkClick r:id="rId5"/>
              </a:rPr>
              <a:t>doc.webpack-china.org</a:t>
            </a:r>
            <a:r>
              <a:rPr lang="en-US" altLang="zh-CN" sz="3200" b="1" dirty="0">
                <a:hlinkClick r:id="rId5"/>
              </a:rPr>
              <a:t>/</a:t>
            </a:r>
            <a:endParaRPr lang="en-US" altLang="zh-CN" sz="3200" b="1" dirty="0" smtClean="0"/>
          </a:p>
          <a:p>
            <a:endParaRPr lang="en-US" altLang="zh-CN" sz="3200" b="1" dirty="0"/>
          </a:p>
          <a:p>
            <a:r>
              <a:rPr lang="en-US" altLang="zh-CN" sz="3200" b="1" dirty="0" err="1" smtClean="0"/>
              <a:t>Github</a:t>
            </a:r>
            <a:r>
              <a:rPr lang="zh-CN" altLang="en-US" sz="3200" b="1" dirty="0" smtClean="0"/>
              <a:t>：</a:t>
            </a:r>
            <a:r>
              <a:rPr lang="en-US" altLang="zh-CN" sz="3200" b="1" dirty="0">
                <a:hlinkClick r:id="rId5"/>
              </a:rPr>
              <a:t>https://</a:t>
            </a:r>
            <a:r>
              <a:rPr lang="en-US" altLang="zh-CN" sz="3200" b="1" dirty="0" err="1">
                <a:hlinkClick r:id="rId5"/>
              </a:rPr>
              <a:t>github.com</a:t>
            </a:r>
            <a:r>
              <a:rPr lang="en-US" altLang="zh-CN" sz="3200" b="1" dirty="0">
                <a:hlinkClick r:id="rId5"/>
              </a:rPr>
              <a:t>/</a:t>
            </a:r>
            <a:r>
              <a:rPr lang="en-US" altLang="zh-CN" sz="3200" b="1" dirty="0" err="1">
                <a:hlinkClick r:id="rId5"/>
              </a:rPr>
              <a:t>webpack</a:t>
            </a:r>
            <a:r>
              <a:rPr lang="en-US" altLang="zh-CN" sz="3200" b="1" dirty="0">
                <a:hlinkClick r:id="rId5"/>
              </a:rPr>
              <a:t>/</a:t>
            </a:r>
            <a:r>
              <a:rPr lang="en-US" altLang="zh-CN" sz="3200" b="1" dirty="0" err="1">
                <a:hlinkClick r:id="rId5"/>
              </a:rPr>
              <a:t>webpack</a:t>
            </a:r>
            <a:endParaRPr lang="zh-CN" altLang="en-US" sz="3200" b="1" dirty="0"/>
          </a:p>
        </p:txBody>
      </p:sp>
    </p:spTree>
    <p:extLst>
      <p:ext uri="{BB962C8B-B14F-4D97-AF65-F5344CB8AC3E}">
        <p14:creationId xmlns:p14="http://schemas.microsoft.com/office/powerpoint/2010/main" val="2239475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zh-CN" altLang="en-US" sz="3200" b="1" dirty="0" smtClean="0"/>
              <a:t>安装</a:t>
            </a:r>
            <a:r>
              <a:rPr lang="en-US" altLang="zh-CN" sz="3200" b="1" dirty="0" err="1" smtClean="0"/>
              <a:t>webpack</a:t>
            </a:r>
            <a:endParaRPr lang="en-US" altLang="zh-CN" sz="3200" b="1" dirty="0"/>
          </a:p>
        </p:txBody>
      </p:sp>
      <p:sp>
        <p:nvSpPr>
          <p:cNvPr id="3" name="文本框 2"/>
          <p:cNvSpPr txBox="1"/>
          <p:nvPr/>
        </p:nvSpPr>
        <p:spPr>
          <a:xfrm>
            <a:off x="285008" y="867410"/>
            <a:ext cx="11649693" cy="6001643"/>
          </a:xfrm>
          <a:prstGeom prst="rect">
            <a:avLst/>
          </a:prstGeom>
          <a:noFill/>
        </p:spPr>
        <p:txBody>
          <a:bodyPr wrap="square" rtlCol="0">
            <a:spAutoFit/>
          </a:bodyPr>
          <a:lstStyle/>
          <a:p>
            <a:r>
              <a:rPr lang="zh-CN" altLang="en-US" sz="3200" b="1" dirty="0" smtClean="0"/>
              <a:t>安装</a:t>
            </a:r>
            <a:r>
              <a:rPr lang="en-US" altLang="zh-CN" sz="3200" b="1" dirty="0" smtClean="0"/>
              <a:t>node</a:t>
            </a:r>
            <a:r>
              <a:rPr lang="zh-CN" altLang="en-US" sz="3200" b="1" dirty="0" smtClean="0"/>
              <a:t>         查看版本：</a:t>
            </a:r>
            <a:r>
              <a:rPr lang="en-US" altLang="zh-CN" sz="3200" b="1" dirty="0" smtClean="0"/>
              <a:t>node </a:t>
            </a:r>
            <a:r>
              <a:rPr lang="mr-IN" altLang="zh-CN" sz="3200" b="1" dirty="0" smtClean="0"/>
              <a:t>–</a:t>
            </a:r>
            <a:r>
              <a:rPr lang="en-US" altLang="zh-CN" sz="3200" b="1" dirty="0" smtClean="0"/>
              <a:t>v</a:t>
            </a:r>
          </a:p>
          <a:p>
            <a:endParaRPr lang="en-US" altLang="zh-CN" sz="3200" b="1" dirty="0" smtClean="0"/>
          </a:p>
          <a:p>
            <a:r>
              <a:rPr lang="zh-CN" altLang="en-US" sz="3200" b="1" dirty="0" smtClean="0"/>
              <a:t>全局安装：</a:t>
            </a:r>
            <a:r>
              <a:rPr lang="en-US" altLang="zh-CN" sz="3200" b="1" dirty="0" err="1" smtClean="0"/>
              <a:t>npm</a:t>
            </a:r>
            <a:r>
              <a:rPr lang="en-US" altLang="zh-CN" sz="3200" b="1" dirty="0" smtClean="0"/>
              <a:t> </a:t>
            </a:r>
            <a:r>
              <a:rPr lang="en-US" altLang="zh-CN" sz="3200" b="1" dirty="0"/>
              <a:t>install </a:t>
            </a:r>
            <a:r>
              <a:rPr lang="mr-IN" altLang="zh-CN" sz="3200" b="1" dirty="0"/>
              <a:t>–</a:t>
            </a:r>
            <a:r>
              <a:rPr lang="en-US" altLang="zh-CN" sz="3200" b="1" dirty="0"/>
              <a:t>g </a:t>
            </a:r>
            <a:r>
              <a:rPr lang="en-US" altLang="zh-CN" sz="3200" b="1" dirty="0" err="1" smtClean="0"/>
              <a:t>webpack</a:t>
            </a:r>
            <a:endParaRPr lang="en-US" altLang="zh-CN" sz="3200" b="1" dirty="0" smtClean="0"/>
          </a:p>
          <a:p>
            <a:r>
              <a:rPr lang="zh-CN" altLang="en-US" sz="3200" b="1" dirty="0"/>
              <a:t>查看版本：</a:t>
            </a:r>
            <a:r>
              <a:rPr lang="en-US" altLang="zh-CN" sz="3200" b="1" dirty="0" err="1"/>
              <a:t>webpack</a:t>
            </a:r>
            <a:r>
              <a:rPr lang="en-US" altLang="zh-CN" sz="3200" b="1" dirty="0"/>
              <a:t> </a:t>
            </a:r>
            <a:r>
              <a:rPr lang="mr-IN" altLang="zh-CN" sz="3200" b="1" dirty="0"/>
              <a:t>–</a:t>
            </a:r>
            <a:r>
              <a:rPr lang="en-US" altLang="zh-CN" sz="3200" b="1" dirty="0" smtClean="0"/>
              <a:t>v</a:t>
            </a:r>
          </a:p>
          <a:p>
            <a:endParaRPr lang="en-US" altLang="zh-CN" sz="3200" b="1" dirty="0"/>
          </a:p>
          <a:p>
            <a:r>
              <a:rPr lang="zh-CN" altLang="en-US" sz="3200" b="1" dirty="0" smtClean="0"/>
              <a:t>进入项目目录：</a:t>
            </a:r>
            <a:endParaRPr lang="en-US" altLang="zh-CN" sz="3200" b="1" dirty="0"/>
          </a:p>
          <a:p>
            <a:r>
              <a:rPr lang="en-US" altLang="zh-CN" sz="3200" b="1" dirty="0" smtClean="0"/>
              <a:t>	</a:t>
            </a:r>
            <a:r>
              <a:rPr lang="en-US" altLang="zh-CN" sz="3200" b="1" dirty="0" err="1" smtClean="0"/>
              <a:t>npm</a:t>
            </a:r>
            <a:r>
              <a:rPr lang="en-US" altLang="zh-CN" sz="3200" b="1" dirty="0" smtClean="0"/>
              <a:t> </a:t>
            </a:r>
            <a:r>
              <a:rPr lang="en-US" altLang="zh-CN" sz="3200" b="1" dirty="0" err="1" smtClean="0"/>
              <a:t>init</a:t>
            </a:r>
            <a:r>
              <a:rPr lang="zh-CN" altLang="en-US" sz="3200" b="1" dirty="0" smtClean="0"/>
              <a:t> </a:t>
            </a:r>
            <a:r>
              <a:rPr lang="en-US" altLang="zh-CN" sz="3200" b="1" dirty="0" smtClean="0"/>
              <a:t>-y</a:t>
            </a:r>
          </a:p>
          <a:p>
            <a:r>
              <a:rPr lang="en-US" altLang="zh-CN" sz="3200" b="1" dirty="0" smtClean="0"/>
              <a:t>	</a:t>
            </a:r>
            <a:r>
              <a:rPr lang="en-US" altLang="zh-CN" sz="3200" b="1" dirty="0" err="1" smtClean="0"/>
              <a:t>npm</a:t>
            </a:r>
            <a:r>
              <a:rPr lang="en-US" altLang="zh-CN" sz="3200" b="1" dirty="0" smtClean="0"/>
              <a:t> install --save-dev </a:t>
            </a:r>
            <a:r>
              <a:rPr lang="en-US" altLang="zh-CN" sz="3200" b="1" dirty="0" err="1" smtClean="0"/>
              <a:t>webpack</a:t>
            </a:r>
            <a:endParaRPr lang="en-US" altLang="zh-CN" sz="3200" b="1" dirty="0" smtClean="0"/>
          </a:p>
          <a:p>
            <a:endParaRPr lang="en-US" altLang="zh-CN" sz="3200" b="1" dirty="0" smtClean="0"/>
          </a:p>
          <a:p>
            <a:r>
              <a:rPr lang="zh-CN" altLang="en-US" sz="3200" b="1" dirty="0" smtClean="0">
                <a:solidFill>
                  <a:srgbClr val="FF0000"/>
                </a:solidFill>
              </a:rPr>
              <a:t>注意：</a:t>
            </a:r>
            <a:endParaRPr lang="en-US" altLang="zh-CN" sz="3200" b="1" dirty="0" smtClean="0">
              <a:solidFill>
                <a:srgbClr val="FF0000"/>
              </a:solidFill>
            </a:endParaRPr>
          </a:p>
          <a:p>
            <a:pPr marL="514350" indent="-514350">
              <a:buFont typeface="+mj-ea"/>
              <a:buAutoNum type="circleNumDbPlain"/>
            </a:pPr>
            <a:r>
              <a:rPr lang="en-US" altLang="zh-CN" sz="3200" b="1" dirty="0" smtClean="0">
                <a:solidFill>
                  <a:srgbClr val="FF0000"/>
                </a:solidFill>
              </a:rPr>
              <a:t>mac</a:t>
            </a:r>
            <a:r>
              <a:rPr lang="zh-CN" altLang="en-US" sz="3200" b="1" dirty="0" smtClean="0">
                <a:solidFill>
                  <a:srgbClr val="FF0000"/>
                </a:solidFill>
              </a:rPr>
              <a:t>需要在命令前面加： </a:t>
            </a:r>
            <a:r>
              <a:rPr lang="en-US" altLang="zh-CN" sz="3200" b="1" dirty="0" err="1" smtClean="0">
                <a:solidFill>
                  <a:srgbClr val="FF0000"/>
                </a:solidFill>
              </a:rPr>
              <a:t>sudo</a:t>
            </a:r>
            <a:endParaRPr lang="en-US" altLang="zh-CN" sz="3200" b="1" dirty="0" smtClean="0">
              <a:solidFill>
                <a:srgbClr val="FF0000"/>
              </a:solidFill>
            </a:endParaRPr>
          </a:p>
          <a:p>
            <a:pPr marL="514350" indent="-514350">
              <a:buFont typeface="+mj-ea"/>
              <a:buAutoNum type="circleNumDbPlain"/>
            </a:pPr>
            <a:r>
              <a:rPr lang="zh-CN" altLang="en-US" sz="3200" b="1" dirty="0" smtClean="0">
                <a:solidFill>
                  <a:srgbClr val="FF0000"/>
                </a:solidFill>
              </a:rPr>
              <a:t>如果</a:t>
            </a:r>
            <a:r>
              <a:rPr lang="en-US" altLang="zh-CN" sz="3200" b="1" dirty="0" err="1" smtClean="0">
                <a:solidFill>
                  <a:srgbClr val="FF0000"/>
                </a:solidFill>
              </a:rPr>
              <a:t>npm</a:t>
            </a:r>
            <a:r>
              <a:rPr lang="zh-CN" altLang="en-US" sz="3200" b="1" dirty="0" smtClean="0">
                <a:solidFill>
                  <a:srgbClr val="FF0000"/>
                </a:solidFill>
              </a:rPr>
              <a:t>命令安装慢，可以使用</a:t>
            </a:r>
            <a:r>
              <a:rPr lang="en-US" altLang="zh-CN" sz="3200" b="1" dirty="0" err="1">
                <a:solidFill>
                  <a:srgbClr val="FF0000"/>
                </a:solidFill>
              </a:rPr>
              <a:t>cnpm</a:t>
            </a:r>
            <a:r>
              <a:rPr lang="en-US" altLang="zh-CN" sz="3200" b="1" dirty="0">
                <a:solidFill>
                  <a:srgbClr val="FF0000"/>
                </a:solidFill>
              </a:rPr>
              <a:t>(https://</a:t>
            </a:r>
            <a:r>
              <a:rPr lang="en-US" altLang="zh-CN" sz="3200" b="1" dirty="0" err="1">
                <a:solidFill>
                  <a:srgbClr val="FF0000"/>
                </a:solidFill>
              </a:rPr>
              <a:t>npm.taobao.org</a:t>
            </a:r>
            <a:r>
              <a:rPr lang="en-US" altLang="zh-CN" sz="3200" b="1" dirty="0" smtClean="0">
                <a:solidFill>
                  <a:srgbClr val="FF0000"/>
                </a:solidFill>
              </a:rPr>
              <a:t>/)</a:t>
            </a:r>
          </a:p>
        </p:txBody>
      </p:sp>
      <p:pic>
        <p:nvPicPr>
          <p:cNvPr id="2" name="图片 1"/>
          <p:cNvPicPr>
            <a:picLocks noChangeAspect="1"/>
          </p:cNvPicPr>
          <p:nvPr/>
        </p:nvPicPr>
        <p:blipFill>
          <a:blip r:embed="rId4"/>
          <a:stretch>
            <a:fillRect/>
          </a:stretch>
        </p:blipFill>
        <p:spPr>
          <a:xfrm>
            <a:off x="6972946" y="3515806"/>
            <a:ext cx="4724400" cy="1562100"/>
          </a:xfrm>
          <a:prstGeom prst="rect">
            <a:avLst/>
          </a:prstGeom>
        </p:spPr>
      </p:pic>
    </p:spTree>
    <p:extLst>
      <p:ext uri="{BB962C8B-B14F-4D97-AF65-F5344CB8AC3E}">
        <p14:creationId xmlns:p14="http://schemas.microsoft.com/office/powerpoint/2010/main" val="3240811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smtClean="0"/>
              <a:t>Hello World</a:t>
            </a:r>
            <a:endParaRPr lang="en-US" altLang="zh-CN" sz="3200" b="1" dirty="0"/>
          </a:p>
        </p:txBody>
      </p:sp>
      <p:sp>
        <p:nvSpPr>
          <p:cNvPr id="3" name="文本框 2"/>
          <p:cNvSpPr txBox="1"/>
          <p:nvPr/>
        </p:nvSpPr>
        <p:spPr>
          <a:xfrm>
            <a:off x="285008" y="867410"/>
            <a:ext cx="11649693" cy="584775"/>
          </a:xfrm>
          <a:prstGeom prst="rect">
            <a:avLst/>
          </a:prstGeom>
          <a:noFill/>
        </p:spPr>
        <p:txBody>
          <a:bodyPr wrap="square" rtlCol="0">
            <a:spAutoFit/>
          </a:bodyPr>
          <a:lstStyle/>
          <a:p>
            <a:r>
              <a:rPr lang="en-US" altLang="zh-CN" sz="3200" b="1" dirty="0" err="1"/>
              <a:t>webpack</a:t>
            </a:r>
            <a:r>
              <a:rPr lang="en-US" altLang="zh-CN" sz="3200" b="1" dirty="0"/>
              <a:t> </a:t>
            </a:r>
            <a:r>
              <a:rPr lang="en-US" altLang="zh-CN" sz="3200" b="1" dirty="0" err="1"/>
              <a:t>src</a:t>
            </a:r>
            <a:r>
              <a:rPr lang="en-US" altLang="zh-CN" sz="3200" b="1" dirty="0"/>
              <a:t>/</a:t>
            </a:r>
            <a:r>
              <a:rPr lang="en-US" altLang="zh-CN" sz="3200" b="1" dirty="0" err="1"/>
              <a:t>entry.js</a:t>
            </a:r>
            <a:r>
              <a:rPr lang="en-US" altLang="zh-CN" sz="3200" b="1" dirty="0"/>
              <a:t> </a:t>
            </a:r>
            <a:r>
              <a:rPr lang="en-US" altLang="zh-CN" sz="3200" b="1" dirty="0" err="1"/>
              <a:t>dist</a:t>
            </a:r>
            <a:r>
              <a:rPr lang="en-US" altLang="zh-CN" sz="3200" b="1" dirty="0"/>
              <a:t>/</a:t>
            </a:r>
            <a:r>
              <a:rPr lang="en-US" altLang="zh-CN" sz="3200" b="1" dirty="0" err="1"/>
              <a:t>bundle.js</a:t>
            </a:r>
            <a:endParaRPr lang="zh-CN" altLang="en-US" sz="3200" b="1" dirty="0"/>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207" y="2257168"/>
            <a:ext cx="10058400" cy="2196537"/>
          </a:xfrm>
          <a:prstGeom prst="rect">
            <a:avLst/>
          </a:prstGeom>
        </p:spPr>
      </p:pic>
    </p:spTree>
    <p:extLst>
      <p:ext uri="{BB962C8B-B14F-4D97-AF65-F5344CB8AC3E}">
        <p14:creationId xmlns:p14="http://schemas.microsoft.com/office/powerpoint/2010/main" val="19958906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zh-CN" altLang="en-US" sz="3200" b="1" dirty="0" smtClean="0"/>
              <a:t>入口与出口</a:t>
            </a:r>
            <a:endParaRPr lang="en-US" altLang="zh-CN" sz="3200" b="1" dirty="0"/>
          </a:p>
        </p:txBody>
      </p:sp>
      <p:sp>
        <p:nvSpPr>
          <p:cNvPr id="3" name="文本框 2"/>
          <p:cNvSpPr txBox="1"/>
          <p:nvPr/>
        </p:nvSpPr>
        <p:spPr>
          <a:xfrm>
            <a:off x="285008" y="867410"/>
            <a:ext cx="11649693" cy="1077218"/>
          </a:xfrm>
          <a:prstGeom prst="rect">
            <a:avLst/>
          </a:prstGeom>
          <a:noFill/>
        </p:spPr>
        <p:txBody>
          <a:bodyPr wrap="square" rtlCol="0">
            <a:spAutoFit/>
          </a:bodyPr>
          <a:lstStyle/>
          <a:p>
            <a:r>
              <a:rPr lang="en-US" altLang="zh-CN" sz="3200" b="1" dirty="0" err="1" smtClean="0"/>
              <a:t>webpack.config.js</a:t>
            </a:r>
            <a:endParaRPr lang="en-US" altLang="zh-CN" sz="3200" b="1" dirty="0" smtClean="0"/>
          </a:p>
          <a:p>
            <a:endParaRPr lang="zh-CN" altLang="en-US" sz="3200" b="1" dirty="0"/>
          </a:p>
        </p:txBody>
      </p:sp>
      <p:pic>
        <p:nvPicPr>
          <p:cNvPr id="7" name="图片 6"/>
          <p:cNvPicPr>
            <a:picLocks noChangeAspect="1"/>
          </p:cNvPicPr>
          <p:nvPr/>
        </p:nvPicPr>
        <p:blipFill>
          <a:blip r:embed="rId4"/>
          <a:stretch>
            <a:fillRect/>
          </a:stretch>
        </p:blipFill>
        <p:spPr>
          <a:xfrm>
            <a:off x="380207" y="1419860"/>
            <a:ext cx="5791714" cy="5428537"/>
          </a:xfrm>
          <a:prstGeom prst="rect">
            <a:avLst/>
          </a:prstGeom>
        </p:spPr>
      </p:pic>
      <p:sp>
        <p:nvSpPr>
          <p:cNvPr id="8" name="文本框 7"/>
          <p:cNvSpPr txBox="1"/>
          <p:nvPr/>
        </p:nvSpPr>
        <p:spPr>
          <a:xfrm>
            <a:off x="6668108" y="1059873"/>
            <a:ext cx="5161942" cy="4801314"/>
          </a:xfrm>
          <a:prstGeom prst="rect">
            <a:avLst/>
          </a:prstGeom>
          <a:noFill/>
        </p:spPr>
        <p:txBody>
          <a:bodyPr wrap="square" rtlCol="0">
            <a:spAutoFit/>
          </a:bodyPr>
          <a:lstStyle/>
          <a:p>
            <a:pPr marL="285750" indent="-285750">
              <a:buFont typeface="Wingdings" charset="2"/>
              <a:buChar char="l"/>
            </a:pPr>
            <a:r>
              <a:rPr lang="en-US" altLang="zh-CN" sz="2400" dirty="0"/>
              <a:t>entry</a:t>
            </a:r>
            <a:r>
              <a:rPr lang="zh-CN" altLang="en-US" sz="2400" dirty="0"/>
              <a:t>：配置入口文件的地址，可以是单一入口，也可以是多入口。</a:t>
            </a:r>
          </a:p>
          <a:p>
            <a:pPr marL="285750" indent="-285750">
              <a:buFont typeface="Wingdings" charset="2"/>
              <a:buChar char="l"/>
            </a:pPr>
            <a:r>
              <a:rPr lang="en-US" altLang="zh-CN" sz="2400" dirty="0"/>
              <a:t>output</a:t>
            </a:r>
            <a:r>
              <a:rPr lang="zh-CN" altLang="en-US" sz="2400" dirty="0"/>
              <a:t>：配置出口文件的地址，在</a:t>
            </a:r>
            <a:r>
              <a:rPr lang="en-US" altLang="zh-CN" sz="2400" dirty="0"/>
              <a:t>webpack2.X</a:t>
            </a:r>
            <a:r>
              <a:rPr lang="zh-CN" altLang="en-US" sz="2400" dirty="0"/>
              <a:t>版本后，支持多出口配置。</a:t>
            </a:r>
          </a:p>
          <a:p>
            <a:pPr marL="285750" indent="-285750">
              <a:buFont typeface="Wingdings" charset="2"/>
              <a:buChar char="l"/>
            </a:pPr>
            <a:r>
              <a:rPr lang="en-US" altLang="zh-CN" sz="2400" dirty="0"/>
              <a:t>module</a:t>
            </a:r>
            <a:r>
              <a:rPr lang="zh-CN" altLang="en-US" sz="2400" dirty="0"/>
              <a:t>：配置模块，主要是解析</a:t>
            </a:r>
            <a:r>
              <a:rPr lang="en-US" altLang="zh-CN" sz="2400" dirty="0"/>
              <a:t>CSS</a:t>
            </a:r>
            <a:r>
              <a:rPr lang="zh-CN" altLang="en-US" sz="2400" dirty="0"/>
              <a:t>和图片转换压缩等功能。</a:t>
            </a:r>
          </a:p>
          <a:p>
            <a:pPr marL="285750" indent="-285750">
              <a:buFont typeface="Wingdings" charset="2"/>
              <a:buChar char="l"/>
            </a:pPr>
            <a:r>
              <a:rPr lang="en-US" altLang="zh-CN" sz="2400" dirty="0"/>
              <a:t>plugins</a:t>
            </a:r>
            <a:r>
              <a:rPr lang="zh-CN" altLang="en-US" sz="2400" dirty="0"/>
              <a:t>：配置插件，根据你的需要配置不同功能的插件。</a:t>
            </a:r>
          </a:p>
          <a:p>
            <a:pPr marL="285750" indent="-285750">
              <a:buFont typeface="Wingdings" charset="2"/>
              <a:buChar char="l"/>
            </a:pPr>
            <a:r>
              <a:rPr lang="en-US" altLang="zh-CN" sz="2400" dirty="0" err="1"/>
              <a:t>devServer</a:t>
            </a:r>
            <a:r>
              <a:rPr lang="zh-CN" altLang="en-US" sz="2400" dirty="0"/>
              <a:t>：配置开发服务</a:t>
            </a:r>
            <a:r>
              <a:rPr lang="zh-CN" altLang="en-US" sz="2400" dirty="0" smtClean="0"/>
              <a:t>功能</a:t>
            </a:r>
            <a:endParaRPr lang="en-US" altLang="zh-CN" sz="2400" dirty="0"/>
          </a:p>
          <a:p>
            <a:pPr marL="285750" indent="-285750">
              <a:buFont typeface="Wingdings" charset="2"/>
              <a:buChar char="l"/>
            </a:pPr>
            <a:endParaRPr lang="en-US" altLang="zh-CN" sz="2400" dirty="0" smtClean="0"/>
          </a:p>
          <a:p>
            <a:r>
              <a:rPr lang="en-US" altLang="zh-CN" sz="2400" dirty="0" err="1"/>
              <a:t>w</a:t>
            </a:r>
            <a:r>
              <a:rPr lang="en-US" altLang="zh-CN" sz="2400" dirty="0" err="1" smtClean="0"/>
              <a:t>ebpack</a:t>
            </a:r>
            <a:r>
              <a:rPr lang="zh-CN" altLang="en-US" sz="2400" dirty="0" smtClean="0"/>
              <a:t>命令打包</a:t>
            </a:r>
            <a:endParaRPr lang="zh-CN" altLang="en-US" sz="2400" dirty="0"/>
          </a:p>
          <a:p>
            <a:endParaRPr kumimoji="1" lang="zh-CN" altLang="en-US" dirty="0"/>
          </a:p>
        </p:txBody>
      </p:sp>
    </p:spTree>
    <p:extLst>
      <p:ext uri="{BB962C8B-B14F-4D97-AF65-F5344CB8AC3E}">
        <p14:creationId xmlns:p14="http://schemas.microsoft.com/office/powerpoint/2010/main" val="6637469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zh-CN" altLang="en-US" sz="3200" b="1" dirty="0" smtClean="0"/>
              <a:t>服务与热更新</a:t>
            </a:r>
            <a:r>
              <a:rPr lang="en-US" altLang="zh-CN" sz="3200" b="1" dirty="0" smtClean="0"/>
              <a:t>1</a:t>
            </a:r>
            <a:endParaRPr lang="en-US" altLang="zh-CN" sz="3200" b="1" dirty="0"/>
          </a:p>
        </p:txBody>
      </p:sp>
      <p:sp>
        <p:nvSpPr>
          <p:cNvPr id="3" name="文本框 2"/>
          <p:cNvSpPr txBox="1"/>
          <p:nvPr/>
        </p:nvSpPr>
        <p:spPr>
          <a:xfrm>
            <a:off x="285008" y="867410"/>
            <a:ext cx="11649693" cy="1077218"/>
          </a:xfrm>
          <a:prstGeom prst="rect">
            <a:avLst/>
          </a:prstGeom>
          <a:noFill/>
        </p:spPr>
        <p:txBody>
          <a:bodyPr wrap="square" rtlCol="0">
            <a:spAutoFit/>
          </a:bodyPr>
          <a:lstStyle/>
          <a:p>
            <a:r>
              <a:rPr lang="en-US" altLang="zh-CN" sz="3200" b="1" dirty="0" err="1" smtClean="0"/>
              <a:t>webpack.config.js</a:t>
            </a:r>
            <a:endParaRPr lang="en-US" altLang="zh-CN" sz="3200" b="1" dirty="0" smtClean="0"/>
          </a:p>
          <a:p>
            <a:endParaRPr lang="zh-CN" altLang="en-US" sz="3200" b="1" dirty="0"/>
          </a:p>
        </p:txBody>
      </p:sp>
      <p:sp>
        <p:nvSpPr>
          <p:cNvPr id="8" name="文本框 7"/>
          <p:cNvSpPr txBox="1"/>
          <p:nvPr/>
        </p:nvSpPr>
        <p:spPr>
          <a:xfrm>
            <a:off x="285008" y="5174337"/>
            <a:ext cx="10765284" cy="1384995"/>
          </a:xfrm>
          <a:prstGeom prst="rect">
            <a:avLst/>
          </a:prstGeom>
          <a:noFill/>
        </p:spPr>
        <p:txBody>
          <a:bodyPr wrap="square" rtlCol="0">
            <a:spAutoFit/>
          </a:bodyPr>
          <a:lstStyle/>
          <a:p>
            <a:r>
              <a:rPr lang="zh-CN" altLang="mr-IN" sz="2800" dirty="0"/>
              <a:t>安装</a:t>
            </a:r>
            <a:r>
              <a:rPr lang="mr-IN" altLang="zh-CN" sz="2800" dirty="0" err="1" smtClean="0"/>
              <a:t>webpack-dev-server</a:t>
            </a:r>
            <a:r>
              <a:rPr lang="zh-CN" altLang="en-US" sz="2800" dirty="0"/>
              <a:t>：</a:t>
            </a:r>
            <a:r>
              <a:rPr lang="en-US" altLang="zh-CN" sz="2800" dirty="0" err="1" smtClean="0"/>
              <a:t>npm</a:t>
            </a:r>
            <a:r>
              <a:rPr lang="en-US" altLang="zh-CN" sz="2800" dirty="0" smtClean="0"/>
              <a:t> </a:t>
            </a:r>
            <a:r>
              <a:rPr lang="en-US" altLang="zh-CN" sz="2800" dirty="0"/>
              <a:t>install --save-dev </a:t>
            </a:r>
            <a:r>
              <a:rPr lang="en-US" altLang="zh-CN" sz="2800" dirty="0" err="1"/>
              <a:t>webpack</a:t>
            </a:r>
            <a:r>
              <a:rPr lang="en-US" altLang="zh-CN" sz="2800" dirty="0"/>
              <a:t>-dev-server</a:t>
            </a:r>
            <a:endParaRPr lang="en-US" altLang="zh-CN" sz="2800" dirty="0" smtClean="0"/>
          </a:p>
          <a:p>
            <a:endParaRPr kumimoji="1" lang="en-US" altLang="zh-CN" sz="2800" dirty="0"/>
          </a:p>
          <a:p>
            <a:r>
              <a:rPr kumimoji="1" lang="en-US" altLang="zh-CN" sz="2800" dirty="0" err="1" smtClean="0"/>
              <a:t>webpack</a:t>
            </a:r>
            <a:r>
              <a:rPr kumimoji="1" lang="en-US" altLang="zh-CN" sz="2800" dirty="0" smtClean="0"/>
              <a:t>-dev-server</a:t>
            </a:r>
            <a:r>
              <a:rPr kumimoji="1" lang="zh-CN" altLang="en-US" sz="2800" dirty="0" smtClean="0"/>
              <a:t>  </a:t>
            </a:r>
            <a:r>
              <a:rPr kumimoji="1" lang="en-US" altLang="zh-CN" sz="2800" dirty="0" smtClean="0"/>
              <a:t>(</a:t>
            </a:r>
            <a:r>
              <a:rPr kumimoji="1" lang="zh-CN" altLang="en-US" sz="2800" dirty="0" smtClean="0"/>
              <a:t>原因：服务装到了</a:t>
            </a:r>
            <a:r>
              <a:rPr kumimoji="1" lang="en-US" altLang="zh-CN" sz="2800" dirty="0" err="1" smtClean="0"/>
              <a:t>node_modules</a:t>
            </a:r>
            <a:r>
              <a:rPr kumimoji="1" lang="zh-CN" altLang="en-US" sz="2800" dirty="0" smtClean="0"/>
              <a:t>里面，找不到</a:t>
            </a:r>
            <a:r>
              <a:rPr kumimoji="1" lang="en-US" altLang="zh-CN" sz="2800" dirty="0" smtClean="0"/>
              <a:t>)</a:t>
            </a:r>
            <a:endParaRPr kumimoji="1" lang="zh-CN" altLang="en-US" sz="2800" dirty="0"/>
          </a:p>
        </p:txBody>
      </p:sp>
      <p:pic>
        <p:nvPicPr>
          <p:cNvPr id="2" name="图片 1"/>
          <p:cNvPicPr>
            <a:picLocks noChangeAspect="1"/>
          </p:cNvPicPr>
          <p:nvPr/>
        </p:nvPicPr>
        <p:blipFill>
          <a:blip r:embed="rId4"/>
          <a:stretch>
            <a:fillRect/>
          </a:stretch>
        </p:blipFill>
        <p:spPr>
          <a:xfrm>
            <a:off x="380207" y="1419859"/>
            <a:ext cx="11449842" cy="3679083"/>
          </a:xfrm>
          <a:prstGeom prst="rect">
            <a:avLst/>
          </a:prstGeom>
        </p:spPr>
      </p:pic>
    </p:spTree>
    <p:extLst>
      <p:ext uri="{BB962C8B-B14F-4D97-AF65-F5344CB8AC3E}">
        <p14:creationId xmlns:p14="http://schemas.microsoft.com/office/powerpoint/2010/main" val="125766552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14386</TotalTime>
  <Words>1213</Words>
  <Application>Microsoft Macintosh PowerPoint</Application>
  <PresentationFormat>宽屏</PresentationFormat>
  <Paragraphs>165</Paragraphs>
  <Slides>31</Slides>
  <Notes>30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31</vt:i4>
      </vt:variant>
    </vt:vector>
  </HeadingPairs>
  <TitlesOfParts>
    <vt:vector size="41" baseType="lpstr">
      <vt:lpstr>Calibri</vt:lpstr>
      <vt:lpstr>Calibri Light</vt:lpstr>
      <vt:lpstr>Mangal</vt:lpstr>
      <vt:lpstr>STXingkai</vt:lpstr>
      <vt:lpstr>Wingdings</vt:lpstr>
      <vt:lpstr>黑体</vt:lpstr>
      <vt:lpstr>宋体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Microsoft Office 用户</cp:lastModifiedBy>
  <cp:revision>766</cp:revision>
  <cp:lastPrinted>2017-10-28T02:47:35Z</cp:lastPrinted>
  <dcterms:created xsi:type="dcterms:W3CDTF">2016-08-11T08:15:00Z</dcterms:created>
  <dcterms:modified xsi:type="dcterms:W3CDTF">2017-11-16T08:27:20Z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2052-10.1.0.5777</vt:lpwstr>
  </property>
</Properties>
</file>